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SpecialPlsOnTitleSld="0" saveSubsetFonts="1">
  <p:sldMasterIdLst>
    <p:sldMasterId id="2147483729" r:id="rId14"/>
  </p:sldMasterIdLst>
  <p:notesMasterIdLst>
    <p:notesMasterId r:id="rId16"/>
  </p:notesMasterIdLst>
  <p:sldIdLst>
    <p:sldId id="278" r:id="rId18"/>
    <p:sldId id="295" r:id="rId19"/>
    <p:sldId id="296" r:id="rId20"/>
    <p:sldId id="285" r:id="rId21"/>
    <p:sldId id="287" r:id="rId22"/>
    <p:sldId id="292" r:id="rId23"/>
    <p:sldId id="288" r:id="rId24"/>
    <p:sldId id="293" r:id="rId25"/>
    <p:sldId id="290" r:id="rId26"/>
    <p:sldId id="311" r:id="rId27"/>
    <p:sldId id="298" r:id="rId28"/>
    <p:sldId id="312" r:id="rId29"/>
    <p:sldId id="313" r:id="rId30"/>
    <p:sldId id="300" r:id="rId31"/>
    <p:sldId id="314" r:id="rId32"/>
    <p:sldId id="301" r:id="rId33"/>
    <p:sldId id="303" r:id="rId34"/>
    <p:sldId id="307" r:id="rId35"/>
    <p:sldId id="309" r:id="rId36"/>
    <p:sldId id="317" r:id="rId37"/>
    <p:sldId id="319" r:id="rId38"/>
    <p:sldId id="320" r:id="rId39"/>
    <p:sldId id="321" r:id="rId40"/>
    <p:sldId id="322" r:id="rId41"/>
    <p:sldId id="324" r:id="rId42"/>
    <p:sldId id="325" r:id="rId43"/>
    <p:sldId id="323" r:id="rId44"/>
    <p:sldId id="327" r:id="rId45"/>
    <p:sldId id="326" r:id="rId46"/>
    <p:sldId id="291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24" userDrawn="1">
          <p15:clr>
            <a:srgbClr val="A4A3A4"/>
          </p15:clr>
        </p15:guide>
        <p15:guide id="3" pos="120" userDrawn="1">
          <p15:clr>
            <a:srgbClr val="A4A3A4"/>
          </p15:clr>
        </p15:guide>
        <p15:guide id="4" orient="horz" pos="606" userDrawn="1">
          <p15:clr>
            <a:srgbClr val="A4A3A4"/>
          </p15:clr>
        </p15:guide>
        <p15:guide id="5" pos="7554" userDrawn="1">
          <p15:clr>
            <a:srgbClr val="A4A3A4"/>
          </p15:clr>
        </p15:guide>
        <p15:guide id="6" orient="horz" pos="40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CBD0D8"/>
    <a:srgbClr val="E7E9ED"/>
    <a:srgbClr val="024B80"/>
    <a:srgbClr val="BFD0E9"/>
    <a:srgbClr val="DFE8F4"/>
    <a:srgbClr val="6F3A05"/>
    <a:srgbClr val="DACFA6"/>
    <a:srgbClr val="C3B171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61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126" y="108"/>
      </p:cViewPr>
      <p:guideLst>
        <p:guide orient="horz" pos="2136"/>
        <p:guide pos="3824"/>
        <p:guide pos="120"/>
        <p:guide orient="horz" pos="606"/>
        <p:guide pos="7554"/>
        <p:guide orient="horz" pos="40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notesMaster" Target="notesMasters/notesMaster1.xml"></Relationship><Relationship Id="rId18" Type="http://schemas.openxmlformats.org/officeDocument/2006/relationships/slide" Target="slides/slide1.xml"></Relationship><Relationship Id="rId19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1" Type="http://schemas.openxmlformats.org/officeDocument/2006/relationships/slide" Target="slides/slide4.xml"></Relationship><Relationship Id="rId22" Type="http://schemas.openxmlformats.org/officeDocument/2006/relationships/slide" Target="slides/slide5.xml"></Relationship><Relationship Id="rId23" Type="http://schemas.openxmlformats.org/officeDocument/2006/relationships/slide" Target="slides/slide6.xml"></Relationship><Relationship Id="rId24" Type="http://schemas.openxmlformats.org/officeDocument/2006/relationships/slide" Target="slides/slide7.xml"></Relationship><Relationship Id="rId25" Type="http://schemas.openxmlformats.org/officeDocument/2006/relationships/slide" Target="slides/slide8.xml"></Relationship><Relationship Id="rId26" Type="http://schemas.openxmlformats.org/officeDocument/2006/relationships/slide" Target="slides/slide9.xml"></Relationship><Relationship Id="rId27" Type="http://schemas.openxmlformats.org/officeDocument/2006/relationships/slide" Target="slides/slide10.xml"></Relationship><Relationship Id="rId28" Type="http://schemas.openxmlformats.org/officeDocument/2006/relationships/slide" Target="slides/slide11.xml"></Relationship><Relationship Id="rId29" Type="http://schemas.openxmlformats.org/officeDocument/2006/relationships/slide" Target="slides/slide12.xml"></Relationship><Relationship Id="rId30" Type="http://schemas.openxmlformats.org/officeDocument/2006/relationships/slide" Target="slides/slide13.xml"></Relationship><Relationship Id="rId31" Type="http://schemas.openxmlformats.org/officeDocument/2006/relationships/slide" Target="slides/slide14.xml"></Relationship><Relationship Id="rId32" Type="http://schemas.openxmlformats.org/officeDocument/2006/relationships/slide" Target="slides/slide15.xml"></Relationship><Relationship Id="rId33" Type="http://schemas.openxmlformats.org/officeDocument/2006/relationships/slide" Target="slides/slide16.xml"></Relationship><Relationship Id="rId34" Type="http://schemas.openxmlformats.org/officeDocument/2006/relationships/slide" Target="slides/slide17.xml"></Relationship><Relationship Id="rId35" Type="http://schemas.openxmlformats.org/officeDocument/2006/relationships/slide" Target="slides/slide18.xml"></Relationship><Relationship Id="rId36" Type="http://schemas.openxmlformats.org/officeDocument/2006/relationships/slide" Target="slides/slide19.xml"></Relationship><Relationship Id="rId37" Type="http://schemas.openxmlformats.org/officeDocument/2006/relationships/slide" Target="slides/slide20.xml"></Relationship><Relationship Id="rId38" Type="http://schemas.openxmlformats.org/officeDocument/2006/relationships/slide" Target="slides/slide21.xml"></Relationship><Relationship Id="rId39" Type="http://schemas.openxmlformats.org/officeDocument/2006/relationships/slide" Target="slides/slide22.xml"></Relationship><Relationship Id="rId40" Type="http://schemas.openxmlformats.org/officeDocument/2006/relationships/slide" Target="slides/slide23.xml"></Relationship><Relationship Id="rId41" Type="http://schemas.openxmlformats.org/officeDocument/2006/relationships/slide" Target="slides/slide24.xml"></Relationship><Relationship Id="rId42" Type="http://schemas.openxmlformats.org/officeDocument/2006/relationships/slide" Target="slides/slide25.xml"></Relationship><Relationship Id="rId43" Type="http://schemas.openxmlformats.org/officeDocument/2006/relationships/slide" Target="slides/slide26.xml"></Relationship><Relationship Id="rId44" Type="http://schemas.openxmlformats.org/officeDocument/2006/relationships/slide" Target="slides/slide27.xml"></Relationship><Relationship Id="rId45" Type="http://schemas.openxmlformats.org/officeDocument/2006/relationships/slide" Target="slides/slide28.xml"></Relationship><Relationship Id="rId46" Type="http://schemas.openxmlformats.org/officeDocument/2006/relationships/slide" Target="slides/slide29.xml"></Relationship><Relationship Id="rId47" Type="http://schemas.openxmlformats.org/officeDocument/2006/relationships/slide" Target="slides/slide30.xml"></Relationship><Relationship Id="rId48" Type="http://schemas.openxmlformats.org/officeDocument/2006/relationships/viewProps" Target="viewProps.xml"></Relationship><Relationship Id="rId49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A41CB-61FA-4019-A4B0-427C8889D69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1343-EAF7-444E-A695-DA927E580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24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5BB6-E5B3-4504-A1BD-6017DEED7613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B8A8-7915-45BD-AD65-C3D084B22E9B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D4DE-6637-4B3C-91FE-F05CE44CBBFD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7FE54-5D5F-4A3A-8B3F-4829D71391E0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3C36-7E72-4192-A2B9-B4AB936290B5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6C71-6BD3-43E4-97BA-B0DE4EA31951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D0557-08E3-40B5-9A90-AC12974B8819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B70C-30BC-4061-A360-A2ED2C2B536C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EC54-258E-41DB-A8CB-301AB5466904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BA57-5240-4A25-A388-5D04FF3A03DC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1D84-4E24-498E-8117-9332CC137479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9B5D-494E-405E-B1DB-7DB63C2661E0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0B6B0-6457-4CCD-80FB-28D37649507F}" type="datetime1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5" Type="http://schemas.openxmlformats.org/officeDocument/2006/relationships/slideLayout" Target="../slideLayouts/slideLayout8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4.jpg"></Relationship><Relationship Id="rId2" Type="http://schemas.openxmlformats.org/officeDocument/2006/relationships/slide" Target="../slides/slide3.xml"></Relationship><Relationship Id="rId5" Type="http://schemas.openxmlformats.org/officeDocument/2006/relationships/image" Target="../media/image6.png"></Relationship><Relationship Id="rId4" Type="http://schemas.openxmlformats.org/officeDocument/2006/relationships/image" Target="../media/image5.jpeg"></Relationship><Relationship Id="rId6" Type="http://schemas.openxmlformats.org/officeDocument/2006/relationships/slide" Target="../slides/slide3.xml"></Relationship><Relationship Id="rId7" Type="http://schemas.openxmlformats.org/officeDocument/2006/relationships/slide" Target="../slides/slide3.xml"></Relationship><Relationship Id="rId8" Type="http://schemas.openxmlformats.org/officeDocument/2006/relationships/slideLayout" Target="../slideLayouts/slideLayout8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7.png"></Relationship><Relationship Id="rId2" Type="http://schemas.openxmlformats.org/officeDocument/2006/relationships/slide" Target="../slides/slide3.xml"></Relationship><Relationship Id="rId5" Type="http://schemas.openxmlformats.org/officeDocument/2006/relationships/image" Target="../media/image9.jpeg"></Relationship><Relationship Id="rId4" Type="http://schemas.openxmlformats.org/officeDocument/2006/relationships/image" Target="../media/image8.jpeg"></Relationship><Relationship Id="rId6" Type="http://schemas.openxmlformats.org/officeDocument/2006/relationships/slide" Target="../slides/slide3.xml"></Relationship><Relationship Id="rId7" Type="http://schemas.openxmlformats.org/officeDocument/2006/relationships/slide" Target="../slides/slide3.xml"></Relationship><Relationship Id="rId8" Type="http://schemas.openxmlformats.org/officeDocument/2006/relationships/slideLayout" Target="../slideLayouts/slideLayout8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10.jpg"></Relationship><Relationship Id="rId2" Type="http://schemas.openxmlformats.org/officeDocument/2006/relationships/slide" Target="../slides/slide3.xml"></Relationship><Relationship Id="rId5" Type="http://schemas.openxmlformats.org/officeDocument/2006/relationships/image" Target="../media/image12.jpeg"></Relationship><Relationship Id="rId4" Type="http://schemas.openxmlformats.org/officeDocument/2006/relationships/image" Target="../media/image11.png"></Relationship><Relationship Id="rId6" Type="http://schemas.openxmlformats.org/officeDocument/2006/relationships/slide" Target="../slides/slide3.xml"></Relationship><Relationship Id="rId7" Type="http://schemas.openxmlformats.org/officeDocument/2006/relationships/slide" Target="../slides/slide3.xml"></Relationship><Relationship Id="rId8" Type="http://schemas.openxmlformats.org/officeDocument/2006/relationships/slideLayout" Target="../slideLayouts/slideLayout8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5" Type="http://schemas.openxmlformats.org/officeDocument/2006/relationships/slideLayout" Target="../slideLayouts/slideLayout8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5" Type="http://schemas.openxmlformats.org/officeDocument/2006/relationships/slideLayout" Target="../slideLayouts/slideLayout8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13.jpg"></Relationship><Relationship Id="rId2" Type="http://schemas.openxmlformats.org/officeDocument/2006/relationships/slide" Target="../slides/slide3.xml"></Relationship><Relationship Id="rId5" Type="http://schemas.openxmlformats.org/officeDocument/2006/relationships/image" Target="../media/image15.jpg"></Relationship><Relationship Id="rId4" Type="http://schemas.openxmlformats.org/officeDocument/2006/relationships/image" Target="../media/image14.jpeg"></Relationship><Relationship Id="rId6" Type="http://schemas.openxmlformats.org/officeDocument/2006/relationships/slide" Target="../slides/slide3.xml"></Relationship><Relationship Id="rId7" Type="http://schemas.openxmlformats.org/officeDocument/2006/relationships/slide" Target="../slides/slide3.xml"></Relationship><Relationship Id="rId8" Type="http://schemas.openxmlformats.org/officeDocument/2006/relationships/slideLayout" Target="../slideLayouts/slideLayout8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16.jpg"></Relationship><Relationship Id="rId2" Type="http://schemas.openxmlformats.org/officeDocument/2006/relationships/slide" Target="../slides/slide3.xml"></Relationship><Relationship Id="rId5" Type="http://schemas.openxmlformats.org/officeDocument/2006/relationships/image" Target="../media/image18.jpg"></Relationship><Relationship Id="rId4" Type="http://schemas.openxmlformats.org/officeDocument/2006/relationships/image" Target="../media/image17.jpeg"></Relationship><Relationship Id="rId6" Type="http://schemas.openxmlformats.org/officeDocument/2006/relationships/slide" Target="../slides/slide3.xml"></Relationship><Relationship Id="rId7" Type="http://schemas.openxmlformats.org/officeDocument/2006/relationships/slide" Target="../slides/slide3.xml"></Relationship><Relationship Id="rId8" Type="http://schemas.openxmlformats.org/officeDocument/2006/relationships/slideLayout" Target="../slideLayouts/slideLayout8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19.jpg"></Relationship><Relationship Id="rId2" Type="http://schemas.openxmlformats.org/officeDocument/2006/relationships/slide" Target="../slides/slide3.xml"></Relationship><Relationship Id="rId5" Type="http://schemas.openxmlformats.org/officeDocument/2006/relationships/image" Target="../media/image21.jpg"></Relationship><Relationship Id="rId4" Type="http://schemas.openxmlformats.org/officeDocument/2006/relationships/image" Target="../media/image20.jpg"></Relationship><Relationship Id="rId6" Type="http://schemas.openxmlformats.org/officeDocument/2006/relationships/slide" Target="../slides/slide3.xml"></Relationship><Relationship Id="rId7" Type="http://schemas.openxmlformats.org/officeDocument/2006/relationships/slide" Target="../slides/slide3.xml"></Relationship><Relationship Id="rId8" Type="http://schemas.openxmlformats.org/officeDocument/2006/relationships/slideLayout" Target="../slideLayouts/slideLayout8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22.jpg"></Relationship><Relationship Id="rId2" Type="http://schemas.openxmlformats.org/officeDocument/2006/relationships/slide" Target="../slides/slide3.xml"></Relationship><Relationship Id="rId5" Type="http://schemas.openxmlformats.org/officeDocument/2006/relationships/image" Target="../media/image24.jpg"></Relationship><Relationship Id="rId4" Type="http://schemas.openxmlformats.org/officeDocument/2006/relationships/image" Target="../media/image23.jpg"></Relationship><Relationship Id="rId6" Type="http://schemas.openxmlformats.org/officeDocument/2006/relationships/slide" Target="../slides/slide3.xml"></Relationship><Relationship Id="rId7" Type="http://schemas.openxmlformats.org/officeDocument/2006/relationships/slide" Target="../slides/slide3.xml"></Relationship><Relationship Id="rId8" Type="http://schemas.openxmlformats.org/officeDocument/2006/relationships/slideLayout" Target="../slideLayouts/slideLayout8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25.jpg"></Relationship><Relationship Id="rId2" Type="http://schemas.openxmlformats.org/officeDocument/2006/relationships/slide" Target="../slides/slide3.xml"></Relationship><Relationship Id="rId5" Type="http://schemas.openxmlformats.org/officeDocument/2006/relationships/image" Target="../media/image27.jpg"></Relationship><Relationship Id="rId4" Type="http://schemas.openxmlformats.org/officeDocument/2006/relationships/image" Target="../media/image26.jpeg"></Relationship><Relationship Id="rId6" Type="http://schemas.openxmlformats.org/officeDocument/2006/relationships/slide" Target="../slides/slide3.xml"></Relationship><Relationship Id="rId7" Type="http://schemas.openxmlformats.org/officeDocument/2006/relationships/slide" Target="../slides/slide3.xml"></Relationship><Relationship Id="rId8" Type="http://schemas.openxmlformats.org/officeDocument/2006/relationships/slideLayout" Target="../slideLayouts/slideLayout8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28.jpeg"></Relationship><Relationship Id="rId2" Type="http://schemas.openxmlformats.org/officeDocument/2006/relationships/slide" Target="../slides/slide3.xml"></Relationship><Relationship Id="rId5" Type="http://schemas.openxmlformats.org/officeDocument/2006/relationships/image" Target="../media/image30.jpeg"></Relationship><Relationship Id="rId4" Type="http://schemas.openxmlformats.org/officeDocument/2006/relationships/image" Target="../media/image29.png"></Relationship><Relationship Id="rId6" Type="http://schemas.openxmlformats.org/officeDocument/2006/relationships/slide" Target="../slides/slide3.xml"></Relationship><Relationship Id="rId7" Type="http://schemas.openxmlformats.org/officeDocument/2006/relationships/slide" Target="../slides/slide3.xml"></Relationship><Relationship Id="rId8" Type="http://schemas.openxmlformats.org/officeDocument/2006/relationships/slideLayout" Target="../slideLayouts/slideLayout8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31.jpeg"></Relationship><Relationship Id="rId2" Type="http://schemas.openxmlformats.org/officeDocument/2006/relationships/slide" Target="../slides/slide3.xml"></Relationship><Relationship Id="rId6" Type="http://schemas.openxmlformats.org/officeDocument/2006/relationships/image" Target="../media/image34.jpeg"></Relationship><Relationship Id="rId5" Type="http://schemas.openxmlformats.org/officeDocument/2006/relationships/image" Target="../media/image33.jpeg"></Relationship><Relationship Id="rId4" Type="http://schemas.openxmlformats.org/officeDocument/2006/relationships/image" Target="../media/image32.jpeg"></Relationship><Relationship Id="rId7" Type="http://schemas.openxmlformats.org/officeDocument/2006/relationships/slide" Target="../slides/slide3.xml"></Relationship><Relationship Id="rId8" Type="http://schemas.openxmlformats.org/officeDocument/2006/relationships/slide" Target="../slides/slide3.xml"></Relationship><Relationship Id="rId9" Type="http://schemas.openxmlformats.org/officeDocument/2006/relationships/slideLayout" Target="../slideLayouts/slideLayout8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35.jpeg"></Relationship><Relationship Id="rId2" Type="http://schemas.openxmlformats.org/officeDocument/2006/relationships/slide" Target="../slides/slide3.xml"></Relationship><Relationship Id="rId6" Type="http://schemas.openxmlformats.org/officeDocument/2006/relationships/image" Target="../media/image38.jpeg"></Relationship><Relationship Id="rId5" Type="http://schemas.openxmlformats.org/officeDocument/2006/relationships/image" Target="../media/image37.jpeg"></Relationship><Relationship Id="rId4" Type="http://schemas.openxmlformats.org/officeDocument/2006/relationships/image" Target="../media/image36.jpeg"></Relationship><Relationship Id="rId7" Type="http://schemas.openxmlformats.org/officeDocument/2006/relationships/slide" Target="../slides/slide3.xml"></Relationship><Relationship Id="rId8" Type="http://schemas.openxmlformats.org/officeDocument/2006/relationships/slide" Target="../slides/slide3.xml"></Relationship><Relationship Id="rId9" Type="http://schemas.openxmlformats.org/officeDocument/2006/relationships/slideLayout" Target="../slideLayouts/slideLayout8.xml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39.jpeg"></Relationship><Relationship Id="rId2" Type="http://schemas.openxmlformats.org/officeDocument/2006/relationships/slide" Target="../slides/slide3.xml"></Relationship><Relationship Id="rId4" Type="http://schemas.openxmlformats.org/officeDocument/2006/relationships/image" Target="../media/image40.jpeg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3.xml"></Relationship><Relationship Id="rId7" Type="http://schemas.openxmlformats.org/officeDocument/2006/relationships/slideLayout" Target="../slideLayouts/slideLayout8.xml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41.jpeg"></Relationship><Relationship Id="rId2" Type="http://schemas.openxmlformats.org/officeDocument/2006/relationships/slide" Target="../slides/slide3.xml"></Relationship><Relationship Id="rId4" Type="http://schemas.openxmlformats.org/officeDocument/2006/relationships/image" Target="../media/image42.png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3.xml"></Relationship><Relationship Id="rId7" Type="http://schemas.openxmlformats.org/officeDocument/2006/relationships/slideLayout" Target="../slideLayouts/slideLayout8.xml"></Relationship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image" Target="../media/image43.jpg"></Relationship><Relationship Id="rId2" Type="http://schemas.openxmlformats.org/officeDocument/2006/relationships/slide" Target="../slides/slide3.xml"></Relationship><Relationship Id="rId4" Type="http://schemas.openxmlformats.org/officeDocument/2006/relationships/image" Target="../media/image44.jpg"></Relationship><Relationship Id="rId5" Type="http://schemas.openxmlformats.org/officeDocument/2006/relationships/slide" Target="../slides/slide3.xml"></Relationship><Relationship Id="rId6" Type="http://schemas.openxmlformats.org/officeDocument/2006/relationships/slide" Target="../slides/slide3.xml"></Relationship><Relationship Id="rId7" Type="http://schemas.openxmlformats.org/officeDocument/2006/relationships/slideLayout" Target="../slideLayouts/slideLayout8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5" Type="http://schemas.openxmlformats.org/officeDocument/2006/relationships/slideLayout" Target="../slideLayouts/slideLayout8.xml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5" Type="http://schemas.openxmlformats.org/officeDocument/2006/relationships/slideLayout" Target="../slideLayouts/slideLayout8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Layout" Target="../slideLayouts/slideLayout8.xml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Layout" Target="../slideLayouts/slideLayout8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Layout" Target="../slideLayouts/slideLayout8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Layout" Target="../slideLayouts/slideLayout8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1.jpeg"></Relationship><Relationship Id="rId2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5" Type="http://schemas.openxmlformats.org/officeDocument/2006/relationships/slideLayout" Target="../slideLayouts/slideLayout8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Layout" Target="../slideLayouts/slideLayout8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3.jpeg"></Relationship><Relationship Id="rId2" Type="http://schemas.openxmlformats.org/officeDocument/2006/relationships/image" Target="../media/image2.png"></Relationship><Relationship Id="rId4" Type="http://schemas.openxmlformats.org/officeDocument/2006/relationships/slideLayout" Target="../slideLayouts/slideLayout8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slide" Target="../slides/slide3.xml"></Relationship><Relationship Id="rId3" Type="http://schemas.openxmlformats.org/officeDocument/2006/relationships/slide" Target="../slides/slide3.xml"></Relationship><Relationship Id="rId4" Type="http://schemas.openxmlformats.org/officeDocument/2006/relationships/slide" Target="../slides/slide3.xml"></Relationship><Relationship Id="rId5" Type="http://schemas.openxmlformats.org/officeDocument/2006/relationships/slideLayout" Target="../slideLayouts/slideLayout8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3792220" y="3259455"/>
            <a:ext cx="4608830" cy="11074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6600" b="1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메인 기획서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B2453-93D5-45E5-9BFB-1834F625C563}"/>
              </a:ext>
            </a:extLst>
          </p:cNvPr>
          <p:cNvSpPr txBox="1"/>
          <p:nvPr/>
        </p:nvSpPr>
        <p:spPr>
          <a:xfrm>
            <a:off x="11146155" y="6280150"/>
            <a:ext cx="762000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실행 단추: 문서 7">
            <a:hlinkClick r:id="rId3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0" name="실행 단추: 문서 9">
            <a:hlinkClick r:id="rId4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52C9653F-8037-4F80-99B1-E521F00AB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416483"/>
              </p:ext>
            </p:extLst>
          </p:nvPr>
        </p:nvGraphicFramePr>
        <p:xfrm>
          <a:off x="521335" y="1091565"/>
          <a:ext cx="1147699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534">
                  <a:extLst>
                    <a:ext uri="{9D8B030D-6E8A-4147-A177-3AD203B41FA5}">
                      <a16:colId xmlns:a16="http://schemas.microsoft.com/office/drawing/2014/main" val="3107355925"/>
                    </a:ext>
                  </a:extLst>
                </a:gridCol>
                <a:gridCol w="696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1410">
                  <a:extLst>
                    <a:ext uri="{9D8B030D-6E8A-4147-A177-3AD203B41FA5}">
                      <a16:colId xmlns:a16="http://schemas.microsoft.com/office/drawing/2014/main" val="2656114637"/>
                    </a:ext>
                  </a:extLst>
                </a:gridCol>
              </a:tblGrid>
              <a:tr h="29994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몬스터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32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기본적으로 플레이어에게 적대적이다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특정 개체들은 공격을 받지 않거나 가까이 다가오지 않을 경우 공격하지 않는다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크게 원령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요괴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요물로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종류 분류한다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처치 시 해당 몬스터에 따른 아이템과 경험치를 얻을 수 있다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569385"/>
                  </a:ext>
                </a:extLst>
              </a:tr>
              <a:tr h="274947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원령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죽은 영혼이 변이한 존재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26595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요기로 인하여 변이한 동식물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522681"/>
                  </a:ext>
                </a:extLst>
              </a:tr>
              <a:tr h="274947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요물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자연의 기운으로 변이한 생명체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354771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8FB3F04-AC1D-447C-8E35-E447DB2C2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24066"/>
              </p:ext>
            </p:extLst>
          </p:nvPr>
        </p:nvGraphicFramePr>
        <p:xfrm>
          <a:off x="521336" y="3590290"/>
          <a:ext cx="11478894" cy="229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91">
                  <a:extLst>
                    <a:ext uri="{9D8B030D-6E8A-4147-A177-3AD203B41FA5}">
                      <a16:colId xmlns:a16="http://schemas.microsoft.com/office/drawing/2014/main" val="1340839053"/>
                    </a:ext>
                  </a:extLst>
                </a:gridCol>
                <a:gridCol w="3642826">
                  <a:extLst>
                    <a:ext uri="{9D8B030D-6E8A-4147-A177-3AD203B41FA5}">
                      <a16:colId xmlns:a16="http://schemas.microsoft.com/office/drawing/2014/main" val="31356980"/>
                    </a:ext>
                  </a:extLst>
                </a:gridCol>
                <a:gridCol w="600435">
                  <a:extLst>
                    <a:ext uri="{9D8B030D-6E8A-4147-A177-3AD203B41FA5}">
                      <a16:colId xmlns:a16="http://schemas.microsoft.com/office/drawing/2014/main" val="335752637"/>
                    </a:ext>
                  </a:extLst>
                </a:gridCol>
                <a:gridCol w="610614">
                  <a:extLst>
                    <a:ext uri="{9D8B030D-6E8A-4147-A177-3AD203B41FA5}">
                      <a16:colId xmlns:a16="http://schemas.microsoft.com/office/drawing/2014/main" val="268724330"/>
                    </a:ext>
                  </a:extLst>
                </a:gridCol>
                <a:gridCol w="580082">
                  <a:extLst>
                    <a:ext uri="{9D8B030D-6E8A-4147-A177-3AD203B41FA5}">
                      <a16:colId xmlns:a16="http://schemas.microsoft.com/office/drawing/2014/main" val="1664673621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2768489450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3373129107"/>
                    </a:ext>
                  </a:extLst>
                </a:gridCol>
                <a:gridCol w="1664682">
                  <a:extLst>
                    <a:ext uri="{9D8B030D-6E8A-4147-A177-3AD203B41FA5}">
                      <a16:colId xmlns:a16="http://schemas.microsoft.com/office/drawing/2014/main" val="108436744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능력치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보유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98229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요물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16051"/>
                  </a:ext>
                </a:extLst>
              </a:tr>
              <a:tr h="11885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생존에 관련된 수치로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 0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이 될 경우 처치된다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일정 이하로 내려가지 않으며 행동 불능 상태가 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잠시동안 행동 불능 상태에 빠진다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일정 시간 동안 받는 피해가 없을 경우 매우 빠르게 회복된다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886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6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요력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스킬을 사용할 경우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5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원령의 힘을 나타내는 척도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높을 수록 처치 시 높은 수준의 아이템이 필요로 함</a:t>
                      </a:r>
                      <a:endParaRPr lang="en-US" altLang="ko-KR" sz="800" kern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020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걷는 동작을 제외한 행동에 사용되는 자원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O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X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</a:rPr>
                        <a:t>이 될 경우 행동에 제한이 생김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54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585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실행 단추: 문서 7">
            <a:hlinkClick r:id="rId6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0" name="실행 단추: 문서 9">
            <a:hlinkClick r:id="rId7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30756"/>
              </p:ext>
            </p:extLst>
          </p:nvPr>
        </p:nvGraphicFramePr>
        <p:xfrm>
          <a:off x="516255" y="1176924"/>
          <a:ext cx="1148397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679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원령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이미 죽어 이승을 떠돌고 있는 영혼이 원한을 가지고 변이한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778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행동 불능 상태로 만들 수 있지만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처치 되지는 않는다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대부분의 원령은 행동 불능 상태에서 특정 아이템을 사용해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몇몇 특수한 원령은 관련 퀘스트를 완료하는 작업 후 전투 등의 방법으로 처치 가능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1" b="26800"/>
          <a:stretch>
            <a:fillRect/>
          </a:stretch>
        </p:blipFill>
        <p:spPr>
          <a:xfrm>
            <a:off x="516255" y="4018915"/>
            <a:ext cx="1080135" cy="1080135"/>
          </a:xfrm>
          <a:prstGeom prst="rect">
            <a:avLst/>
          </a:prstGeom>
          <a:noFill/>
        </p:spPr>
      </p:pic>
      <p:pic>
        <p:nvPicPr>
          <p:cNvPr id="7" name="그림 6"/>
          <p:cNvPicPr preferRelativeResize="0"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43" t="13104" r="6620"/>
          <a:stretch>
            <a:fillRect/>
          </a:stretch>
        </p:blipFill>
        <p:spPr>
          <a:xfrm>
            <a:off x="505460" y="2889250"/>
            <a:ext cx="1080135" cy="1080135"/>
          </a:xfrm>
          <a:prstGeom prst="rect">
            <a:avLst/>
          </a:prstGeom>
          <a:noFill/>
        </p:spPr>
      </p:pic>
      <p:pic>
        <p:nvPicPr>
          <p:cNvPr id="14" name="그림 2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3" t="17583" r="16791" b="50208"/>
          <a:stretch>
            <a:fillRect/>
          </a:stretch>
        </p:blipFill>
        <p:spPr>
          <a:xfrm>
            <a:off x="505460" y="5149850"/>
            <a:ext cx="1080135" cy="1080135"/>
          </a:xfrm>
          <a:prstGeom prst="rect">
            <a:avLst/>
          </a:prstGeom>
          <a:noFill/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3B6A505-6AEB-4759-98B1-A482BE725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911469"/>
              </p:ext>
            </p:extLst>
          </p:nvPr>
        </p:nvGraphicFramePr>
        <p:xfrm>
          <a:off x="1835467" y="2761249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원귀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명을 다하지 못하고 죽은 영혼이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창귀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호랑이에게 물려 죽어 혼이 속박되어 변이된 원령 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빙의령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산자의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 몸을 다른 영혼이 차지고 변이한 원령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665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실행 단추: 문서 7">
            <a:hlinkClick r:id="rId6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0" name="실행 단추: 문서 9">
            <a:hlinkClick r:id="rId7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43635"/>
              </p:ext>
            </p:extLst>
          </p:nvPr>
        </p:nvGraphicFramePr>
        <p:xfrm>
          <a:off x="521335" y="1091565"/>
          <a:ext cx="11472228" cy="154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9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요기로 인해 변이된 존재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일반적인 전투를 통해 처치한다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보통 무리를 지어 행동한다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무리에 소속된 요괴가 공격을 받거나 적을 발견하고 일정 시간이 지날 경우 자신의 무리를 부른다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833"/>
          <a:stretch>
            <a:fillRect/>
          </a:stretch>
        </p:blipFill>
        <p:spPr>
          <a:xfrm>
            <a:off x="602615" y="3972560"/>
            <a:ext cx="1080135" cy="1080135"/>
          </a:xfrm>
          <a:prstGeom prst="rect">
            <a:avLst/>
          </a:prstGeom>
          <a:noFill/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2" t="11517" r="12183" b="33619"/>
          <a:stretch>
            <a:fillRect/>
          </a:stretch>
        </p:blipFill>
        <p:spPr>
          <a:xfrm>
            <a:off x="606425" y="2852420"/>
            <a:ext cx="1080135" cy="1080135"/>
          </a:xfrm>
          <a:prstGeom prst="rect">
            <a:avLst/>
          </a:prstGeom>
          <a:noFill/>
        </p:spPr>
      </p:pic>
      <p:pic>
        <p:nvPicPr>
          <p:cNvPr id="16" name="그림 9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3602" b="3073"/>
          <a:stretch>
            <a:fillRect/>
          </a:stretch>
        </p:blipFill>
        <p:spPr>
          <a:xfrm>
            <a:off x="602615" y="5092700"/>
            <a:ext cx="1080135" cy="1080135"/>
          </a:xfrm>
          <a:prstGeom prst="rect">
            <a:avLst/>
          </a:prstGeom>
          <a:noFill/>
        </p:spPr>
      </p:pic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73B3AFB4-F485-4970-A26A-A4601134A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23431"/>
              </p:ext>
            </p:extLst>
          </p:nvPr>
        </p:nvGraphicFramePr>
        <p:xfrm>
          <a:off x="1828800" y="2689318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09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9011454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요괴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구미호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900년이라는 세월 동안 요기를 흡수하여 변이한 여우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괴범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요기에 노출된 호랑이가 변이한 요괴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서생원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요기로 변이한 쥐 요괴 인간의 손톱을 먹어 인간의 모습으로 둔갑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14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6.몬스터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실행 단추: 문서 7">
            <a:hlinkClick r:id="rId6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0" name="실행 단추: 문서 9">
            <a:hlinkClick r:id="rId7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89684"/>
              </p:ext>
            </p:extLst>
          </p:nvPr>
        </p:nvGraphicFramePr>
        <p:xfrm>
          <a:off x="458788" y="1055858"/>
          <a:ext cx="11534775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요물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지맥 등의 자연의 기운으로 나타난 존재들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9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대부분 자신의 영역을 지키며 영역내에 들어오는 침입자를 공격한다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침입자가 자신의 영역을 벗어날 경우 공격을 멈춘다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퀘스트를 통하여 제압 또는 진정 시킬 수 있지만 처치할 수는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전투시 공격할 수는 있지만 잠시 시간을 버는 것 이외에 의미는 없다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해당 지역의 재해, 형상 같은 </a:t>
                      </a:r>
                      <a:r>
                        <a:rPr lang="ko-KR" altLang="en-US" sz="1500" kern="1200" dirty="0" err="1">
                          <a:solidFill>
                            <a:srgbClr val="000000"/>
                          </a:solidFill>
                        </a:rPr>
                        <a:t>기믹에</a:t>
                      </a: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 가깝다</a:t>
                      </a: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05" y="4982845"/>
            <a:ext cx="1080135" cy="1080135"/>
          </a:xfrm>
          <a:prstGeom prst="rect">
            <a:avLst/>
          </a:prstGeom>
          <a:noFill/>
        </p:spPr>
      </p:pic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7"/>
          <a:stretch>
            <a:fillRect/>
          </a:stretch>
        </p:blipFill>
        <p:spPr>
          <a:xfrm>
            <a:off x="459105" y="2712085"/>
            <a:ext cx="1080135" cy="1080135"/>
          </a:xfrm>
          <a:prstGeom prst="rect">
            <a:avLst/>
          </a:prstGeom>
          <a:noFill/>
        </p:spPr>
      </p:pic>
      <p:pic>
        <p:nvPicPr>
          <p:cNvPr id="14" name="그림 16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" y="3847465"/>
            <a:ext cx="1080135" cy="1080135"/>
          </a:xfrm>
          <a:prstGeom prst="rect">
            <a:avLst/>
          </a:prstGeom>
          <a:noFill/>
        </p:spPr>
      </p:pic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C1DF0825-F540-416E-B0FF-21FF6A3F8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04159"/>
              </p:ext>
            </p:extLst>
          </p:nvPr>
        </p:nvGraphicFramePr>
        <p:xfrm>
          <a:off x="1828800" y="2603842"/>
          <a:ext cx="10164763" cy="3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218">
                  <a:extLst>
                    <a:ext uri="{9D8B030D-6E8A-4147-A177-3AD203B41FA5}">
                      <a16:colId xmlns:a16="http://schemas.microsoft.com/office/drawing/2014/main" val="2842709881"/>
                    </a:ext>
                  </a:extLst>
                </a:gridCol>
                <a:gridCol w="8896545">
                  <a:extLst>
                    <a:ext uri="{9D8B030D-6E8A-4147-A177-3AD203B41FA5}">
                      <a16:colId xmlns:a16="http://schemas.microsoft.com/office/drawing/2014/main" val="344617110"/>
                    </a:ext>
                  </a:extLst>
                </a:gridCol>
              </a:tblGrid>
              <a:tr h="43983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요물 예시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08195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 err="1"/>
                        <a:t>산아귀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폭주하는 지맥으로 산 자체에 의지가 생겨 변이한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03617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치우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안개를 몰고 다니며 안개 속에서 길을 잃은 존재들을 습격하는 요물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94464"/>
                  </a:ext>
                </a:extLst>
              </a:tr>
              <a:tr h="1006458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dirty="0"/>
                        <a:t>기는 혼돈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지맥이 폭주한 뒤 나타난 요물 마주치는 존재에게 질문을 하고 물음에 답하기도 함</a:t>
                      </a:r>
                      <a:endParaRPr lang="ko-KR" altLang="en-US" sz="1800" dirty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19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03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실행 단추: 문서 7">
            <a:hlinkClick r:id="rId3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0" name="실행 단추: 문서 9">
            <a:hlinkClick r:id="rId4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83F01C9A-F5BF-4DAE-9428-9473A3D6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397731"/>
              </p:ext>
            </p:extLst>
          </p:nvPr>
        </p:nvGraphicFramePr>
        <p:xfrm>
          <a:off x="521335" y="2148839"/>
          <a:ext cx="10549890" cy="426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074">
                <a:tc grid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35">
                <a:tc rowSpan="10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무림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정파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개방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정보력을 가진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봉법과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장법, 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강하고 빠른 권법과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부드럽고 유연한 연계를 주로 하는 검법을 주로 사용한다.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화산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화려하고 빠른 도검을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곤륜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경공을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종남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방어를 중심으로 하는 도검을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마공을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사용하는 마인들의 집단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독과 피를 사용하는 주술을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하오문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무공은 뛰어나지 않지만 다양한 구성원들과 정보력을 가진 단체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일월신교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해와 달에 관련된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135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도방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좌도방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우도방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주문과 부적들을 사용 하지 않는 술법을 주로 사용하는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1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기타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과거 전쟁으로 인해 소수의 인원만이 남은 세력들.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13" name="Rect 0">
            <a:extLst>
              <a:ext uri="{FF2B5EF4-FFF2-40B4-BE49-F238E27FC236}">
                <a16:creationId xmlns:a16="http://schemas.microsoft.com/office/drawing/2014/main" id="{2E796C8A-5669-47F1-BA22-4FB1E52D2DCC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722B27BA-6385-4304-A132-BD7013894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59546"/>
              </p:ext>
            </p:extLst>
          </p:nvPr>
        </p:nvGraphicFramePr>
        <p:xfrm>
          <a:off x="521335" y="1091565"/>
          <a:ext cx="1054989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세력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해당 세력에 관련된 퀘스트를 진행하거나 해당 세력의 관련된 무공을 수련하는 등의 방법으로 우호도를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우호도가 높아질 경우 특정 퀘스트가 해금되거나 새로운 무공을 배울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116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6.세력도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15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3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sp>
        <p:nvSpPr>
          <p:cNvPr id="10" name="Rect 0">
            <a:hlinkClick r:id="rId4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3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도형 3"/>
          <p:cNvSpPr>
            <a:spLocks/>
          </p:cNvSpPr>
          <p:nvPr/>
        </p:nvSpPr>
        <p:spPr>
          <a:xfrm>
            <a:off x="800735" y="116649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정</a:t>
            </a:r>
            <a:r>
              <a:rPr lang="ko-KR" sz="1800">
                <a:latin typeface="맑은 고딕" charset="0"/>
                <a:ea typeface="맑은 고딕" charset="0"/>
              </a:rPr>
              <a:t>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6"/>
          <p:cNvSpPr>
            <a:spLocks/>
          </p:cNvSpPr>
          <p:nvPr/>
        </p:nvSpPr>
        <p:spPr>
          <a:xfrm>
            <a:off x="5486400" y="116649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사파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7"/>
          <p:cNvSpPr>
            <a:spLocks/>
          </p:cNvSpPr>
          <p:nvPr/>
        </p:nvSpPr>
        <p:spPr>
          <a:xfrm>
            <a:off x="582930" y="4587240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도방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8"/>
          <p:cNvSpPr>
            <a:spLocks/>
          </p:cNvSpPr>
          <p:nvPr/>
        </p:nvSpPr>
        <p:spPr>
          <a:xfrm>
            <a:off x="9629775" y="4515485"/>
            <a:ext cx="1065530" cy="4362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기타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9"/>
          <p:cNvSpPr>
            <a:spLocks/>
          </p:cNvSpPr>
          <p:nvPr/>
        </p:nvSpPr>
        <p:spPr>
          <a:xfrm>
            <a:off x="1499235" y="18014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2"/>
          <p:cNvSpPr>
            <a:spLocks/>
          </p:cNvSpPr>
          <p:nvPr/>
        </p:nvSpPr>
        <p:spPr>
          <a:xfrm>
            <a:off x="2849880" y="18014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소림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13"/>
          <p:cNvSpPr>
            <a:spLocks/>
          </p:cNvSpPr>
          <p:nvPr/>
        </p:nvSpPr>
        <p:spPr>
          <a:xfrm>
            <a:off x="1118235" y="239077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무당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14"/>
          <p:cNvSpPr>
            <a:spLocks/>
          </p:cNvSpPr>
          <p:nvPr/>
        </p:nvSpPr>
        <p:spPr>
          <a:xfrm>
            <a:off x="3221990" y="238188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화산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15"/>
          <p:cNvSpPr>
            <a:spLocks/>
          </p:cNvSpPr>
          <p:nvPr/>
        </p:nvSpPr>
        <p:spPr>
          <a:xfrm>
            <a:off x="1499235" y="298894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곤륜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16"/>
          <p:cNvSpPr>
            <a:spLocks/>
          </p:cNvSpPr>
          <p:nvPr/>
        </p:nvSpPr>
        <p:spPr>
          <a:xfrm>
            <a:off x="2849880" y="2989580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종남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도형 17"/>
          <p:cNvSpPr>
            <a:spLocks/>
          </p:cNvSpPr>
          <p:nvPr/>
        </p:nvSpPr>
        <p:spPr>
          <a:xfrm>
            <a:off x="6030595" y="179260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18"/>
          <p:cNvSpPr>
            <a:spLocks/>
          </p:cNvSpPr>
          <p:nvPr/>
        </p:nvSpPr>
        <p:spPr>
          <a:xfrm>
            <a:off x="8645525" y="2623820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혈교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19"/>
          <p:cNvSpPr>
            <a:spLocks/>
          </p:cNvSpPr>
          <p:nvPr/>
        </p:nvSpPr>
        <p:spPr>
          <a:xfrm>
            <a:off x="5808345" y="345503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하오문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0"/>
          <p:cNvSpPr>
            <a:spLocks/>
          </p:cNvSpPr>
          <p:nvPr/>
        </p:nvSpPr>
        <p:spPr>
          <a:xfrm>
            <a:off x="7376795" y="3481705"/>
            <a:ext cx="115697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일월신교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도형 24"/>
          <p:cNvCxnSpPr/>
          <p:nvPr/>
        </p:nvCxnSpPr>
        <p:spPr>
          <a:xfrm flipV="1">
            <a:off x="1867535" y="2560320"/>
            <a:ext cx="1355725" cy="10160"/>
          </a:xfrm>
          <a:prstGeom prst="straightConnector1">
            <a:avLst/>
          </a:prstGeom>
          <a:ln w="635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25"/>
          <p:cNvCxnSpPr>
            <a:stCxn id="20" idx="3"/>
            <a:endCxn id="25" idx="1"/>
          </p:cNvCxnSpPr>
          <p:nvPr/>
        </p:nvCxnSpPr>
        <p:spPr>
          <a:xfrm flipV="1">
            <a:off x="3599180" y="1971040"/>
            <a:ext cx="2432685" cy="10160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도형 26"/>
          <p:cNvSpPr>
            <a:spLocks/>
          </p:cNvSpPr>
          <p:nvPr/>
        </p:nvSpPr>
        <p:spPr>
          <a:xfrm>
            <a:off x="1054735" y="528891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좌도방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27"/>
          <p:cNvSpPr>
            <a:spLocks/>
          </p:cNvSpPr>
          <p:nvPr/>
        </p:nvSpPr>
        <p:spPr>
          <a:xfrm>
            <a:off x="2227580" y="5288915"/>
            <a:ext cx="89916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우도방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1"/>
          <p:cNvSpPr>
            <a:spLocks/>
          </p:cNvSpPr>
          <p:nvPr/>
        </p:nvSpPr>
        <p:spPr>
          <a:xfrm>
            <a:off x="951230" y="1597025"/>
            <a:ext cx="3206115" cy="2014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34"/>
          <p:cNvSpPr txBox="1">
            <a:spLocks/>
          </p:cNvSpPr>
          <p:nvPr/>
        </p:nvSpPr>
        <p:spPr>
          <a:xfrm>
            <a:off x="2244725" y="231775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000">
                <a:latin typeface="맑은 고딕" charset="0"/>
                <a:ea typeface="맑은 고딕" charset="0"/>
              </a:rPr>
              <a:t>라이벌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5"/>
          <p:cNvSpPr txBox="1">
            <a:spLocks/>
          </p:cNvSpPr>
          <p:nvPr/>
        </p:nvSpPr>
        <p:spPr>
          <a:xfrm>
            <a:off x="4895215" y="172656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앙숙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36"/>
          <p:cNvSpPr txBox="1">
            <a:spLocks/>
          </p:cNvSpPr>
          <p:nvPr/>
        </p:nvSpPr>
        <p:spPr>
          <a:xfrm>
            <a:off x="4871720" y="238188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적대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40" name="도형 37"/>
          <p:cNvSpPr>
            <a:spLocks/>
          </p:cNvSpPr>
          <p:nvPr/>
        </p:nvSpPr>
        <p:spPr>
          <a:xfrm>
            <a:off x="5684520" y="1597025"/>
            <a:ext cx="4018280" cy="2356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도형 40"/>
          <p:cNvSpPr>
            <a:spLocks/>
          </p:cNvSpPr>
          <p:nvPr/>
        </p:nvSpPr>
        <p:spPr>
          <a:xfrm>
            <a:off x="718185" y="5022850"/>
            <a:ext cx="2724785" cy="897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43"/>
          <p:cNvSpPr>
            <a:spLocks/>
          </p:cNvSpPr>
          <p:nvPr/>
        </p:nvSpPr>
        <p:spPr>
          <a:xfrm rot="5400000">
            <a:off x="5053965" y="1252220"/>
            <a:ext cx="456565" cy="2249170"/>
          </a:xfrm>
          <a:prstGeom prst="bentConnector2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4" name="도형 44"/>
          <p:cNvCxnSpPr>
            <a:stCxn id="26" idx="1"/>
            <a:endCxn id="35" idx="3"/>
          </p:cNvCxnSpPr>
          <p:nvPr/>
        </p:nvCxnSpPr>
        <p:spPr>
          <a:xfrm rot="10800000">
            <a:off x="4156710" y="2604135"/>
            <a:ext cx="4490085" cy="199390"/>
          </a:xfrm>
          <a:prstGeom prst="bentConnector3">
            <a:avLst>
              <a:gd name="adj1" fmla="val 49929"/>
            </a:avLst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45"/>
          <p:cNvCxnSpPr>
            <a:stCxn id="28" idx="2"/>
            <a:endCxn id="35" idx="2"/>
          </p:cNvCxnSpPr>
          <p:nvPr/>
        </p:nvCxnSpPr>
        <p:spPr>
          <a:xfrm rot="5400000" flipH="1">
            <a:off x="5140960" y="1024255"/>
            <a:ext cx="227965" cy="5401945"/>
          </a:xfrm>
          <a:prstGeom prst="bentConnector3">
            <a:avLst>
              <a:gd name="adj1" fmla="val -112269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상자 46"/>
          <p:cNvSpPr txBox="1">
            <a:spLocks/>
          </p:cNvSpPr>
          <p:nvPr/>
        </p:nvSpPr>
        <p:spPr>
          <a:xfrm>
            <a:off x="4852670" y="390588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 dirty="0">
                <a:latin typeface="맑은 고딕" charset="0"/>
                <a:ea typeface="맑은 고딕" charset="0"/>
              </a:rPr>
              <a:t>우호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47" name="도형 47"/>
          <p:cNvSpPr>
            <a:spLocks/>
          </p:cNvSpPr>
          <p:nvPr/>
        </p:nvSpPr>
        <p:spPr>
          <a:xfrm rot="10800000" flipH="1" flipV="1">
            <a:off x="951230" y="2604135"/>
            <a:ext cx="1727200" cy="2686050"/>
          </a:xfrm>
          <a:prstGeom prst="bentConnector4">
            <a:avLst>
              <a:gd name="adj1" fmla="val -14718"/>
              <a:gd name="adj2" fmla="val 62269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8" name="도형 49"/>
          <p:cNvCxnSpPr>
            <a:stCxn id="33" idx="2"/>
            <a:endCxn id="40" idx="2"/>
          </p:cNvCxnSpPr>
          <p:nvPr/>
        </p:nvCxnSpPr>
        <p:spPr>
          <a:xfrm rot="5400000" flipH="1" flipV="1">
            <a:off x="3752850" y="1704340"/>
            <a:ext cx="1693545" cy="6189980"/>
          </a:xfrm>
          <a:prstGeom prst="bentConnector3">
            <a:avLst>
              <a:gd name="adj1" fmla="val -30796"/>
            </a:avLst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상자 50"/>
          <p:cNvSpPr txBox="1">
            <a:spLocks/>
          </p:cNvSpPr>
          <p:nvPr/>
        </p:nvSpPr>
        <p:spPr>
          <a:xfrm>
            <a:off x="1337945" y="404876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교류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51"/>
          <p:cNvSpPr txBox="1">
            <a:spLocks/>
          </p:cNvSpPr>
          <p:nvPr/>
        </p:nvSpPr>
        <p:spPr>
          <a:xfrm>
            <a:off x="4808855" y="5922010"/>
            <a:ext cx="620395" cy="2476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000">
                <a:latin typeface="맑은 고딕" charset="0"/>
                <a:ea typeface="맑은 고딕" charset="0"/>
              </a:rPr>
              <a:t>교류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51" name="도형 52"/>
          <p:cNvSpPr>
            <a:spLocks/>
          </p:cNvSpPr>
          <p:nvPr/>
        </p:nvSpPr>
        <p:spPr>
          <a:xfrm>
            <a:off x="10196195" y="5672455"/>
            <a:ext cx="1156970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잔존세력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도형 53"/>
          <p:cNvSpPr>
            <a:spLocks/>
          </p:cNvSpPr>
          <p:nvPr/>
        </p:nvSpPr>
        <p:spPr>
          <a:xfrm>
            <a:off x="9950450" y="5128895"/>
            <a:ext cx="749935" cy="356870"/>
          </a:xfrm>
          <a:prstGeom prst="rect">
            <a:avLst/>
          </a:prstGeom>
          <a:solidFill>
            <a:srgbClr val="E7E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살막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도형 54"/>
          <p:cNvSpPr>
            <a:spLocks/>
          </p:cNvSpPr>
          <p:nvPr/>
        </p:nvSpPr>
        <p:spPr>
          <a:xfrm>
            <a:off x="9789795" y="4953000"/>
            <a:ext cx="1659890" cy="1153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4" name="도형 56"/>
          <p:cNvCxnSpPr/>
          <p:nvPr/>
        </p:nvCxnSpPr>
        <p:spPr>
          <a:xfrm flipH="1" flipV="1">
            <a:off x="9702165" y="2774950"/>
            <a:ext cx="998855" cy="2533650"/>
          </a:xfrm>
          <a:prstGeom prst="bentConnector3">
            <a:avLst>
              <a:gd name="adj1" fmla="val -25463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7"/>
          <p:cNvSpPr txBox="1">
            <a:spLocks/>
          </p:cNvSpPr>
          <p:nvPr/>
        </p:nvSpPr>
        <p:spPr>
          <a:xfrm>
            <a:off x="10920095" y="395351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적대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cxnSp>
        <p:nvCxnSpPr>
          <p:cNvPr id="56" name="도형 59"/>
          <p:cNvCxnSpPr>
            <a:stCxn id="52" idx="1"/>
          </p:cNvCxnSpPr>
          <p:nvPr/>
        </p:nvCxnSpPr>
        <p:spPr>
          <a:xfrm rot="10800000">
            <a:off x="4182745" y="3155315"/>
            <a:ext cx="5768340" cy="2152650"/>
          </a:xfrm>
          <a:prstGeom prst="bentConnector3">
            <a:avLst>
              <a:gd name="adj1" fmla="val 80183"/>
            </a:avLst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텍스트 상자 60"/>
          <p:cNvSpPr txBox="1">
            <a:spLocks/>
          </p:cNvSpPr>
          <p:nvPr/>
        </p:nvSpPr>
        <p:spPr>
          <a:xfrm>
            <a:off x="6385560" y="5064760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 dirty="0">
                <a:latin typeface="맑은 고딕" charset="0"/>
                <a:ea typeface="맑은 고딕" charset="0"/>
              </a:rPr>
              <a:t>적대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60" name="텍스트 상자 60">
            <a:extLst>
              <a:ext uri="{FF2B5EF4-FFF2-40B4-BE49-F238E27FC236}">
                <a16:creationId xmlns:a16="http://schemas.microsoft.com/office/drawing/2014/main" id="{0A94FBED-C7F6-4D1B-AF9D-2CD739DA3C22}"/>
              </a:ext>
            </a:extLst>
          </p:cNvPr>
          <p:cNvSpPr txBox="1">
            <a:spLocks/>
          </p:cNvSpPr>
          <p:nvPr/>
        </p:nvSpPr>
        <p:spPr>
          <a:xfrm>
            <a:off x="6303010" y="3256915"/>
            <a:ext cx="61976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1000" dirty="0">
                <a:latin typeface="맑은 고딕" charset="0"/>
                <a:ea typeface="맑은 고딕" charset="0"/>
              </a:rPr>
              <a:t>중립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실행 단추: 문서 7">
            <a:hlinkClick r:id="rId6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0" name="실행 단추: 문서 9">
            <a:hlinkClick r:id="rId7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150561"/>
              </p:ext>
            </p:extLst>
          </p:nvPr>
        </p:nvGraphicFramePr>
        <p:xfrm>
          <a:off x="3560886" y="1066591"/>
          <a:ext cx="8448234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0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046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개방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30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전국 어디에나 있는 거지들의 단체로 뛰어난 정보력을 가진 단체다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해당 세력과의 우호도가 증가할 경우 다양한 정보와 퀘스트를 얻을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07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높은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회피력을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중심으로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장법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타구봉법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황룡십팔장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취권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07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7E2AB92-2BF0-4393-AB76-460FF706827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064895"/>
            <a:ext cx="3240405" cy="1800225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4594DA7D-827E-4728-A610-40C5275AF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156417"/>
              </p:ext>
            </p:extLst>
          </p:nvPr>
        </p:nvGraphicFramePr>
        <p:xfrm>
          <a:off x="3576443" y="2948715"/>
          <a:ext cx="843267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659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소림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절에서 모여 수련을 하는 스님들을 중심으로 하는 무림 세력이다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강한 신체 능력을 이용한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봉법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권법을 주로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백보긴권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역근경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여래신장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금강불괴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3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특히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마교와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매우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14D0C2C6-6B39-478B-84EF-5FE1FA2CEB1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3"/>
          <a:stretch/>
        </p:blipFill>
        <p:spPr>
          <a:xfrm>
            <a:off x="192405" y="294894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D149C2BC-0B10-46C2-A9A2-13188EAA7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134234"/>
              </p:ext>
            </p:extLst>
          </p:nvPr>
        </p:nvGraphicFramePr>
        <p:xfrm>
          <a:off x="3576444" y="4801870"/>
          <a:ext cx="841712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7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무당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막대한 내공을 바탕으로 유연하고 부드러운 연계로 받아치기에 특화된 도검술을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태극검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태극혜검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화산과 도검술을 경쟁하는 사이다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6C56D1DF-2007-4902-A860-D85A015D28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4300" r="7790"/>
          <a:stretch/>
        </p:blipFill>
        <p:spPr>
          <a:xfrm>
            <a:off x="192405" y="4848860"/>
            <a:ext cx="3239770" cy="15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8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실행 단추: 문서 7">
            <a:hlinkClick r:id="rId6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0" name="실행 단추: 문서 9">
            <a:hlinkClick r:id="rId7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67DA4AB-1312-4CA8-A695-2B8F037BD1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25526" r="3130"/>
          <a:stretch/>
        </p:blipFill>
        <p:spPr>
          <a:xfrm>
            <a:off x="192405" y="102108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F57FFE1C-E01B-4794-BEC9-3D57FE61A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66778"/>
              </p:ext>
            </p:extLst>
          </p:nvPr>
        </p:nvGraphicFramePr>
        <p:xfrm>
          <a:off x="3551996" y="1021173"/>
          <a:ext cx="844823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2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617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화산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463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772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매화와 같은 화려하고 빠른 도검술을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칠매검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낙화검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이십사수 매화검법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081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무당과 도검술을 경쟁하는 사이다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430FE058-86C8-470F-A1BE-55627408F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570845"/>
              </p:ext>
            </p:extLst>
          </p:nvPr>
        </p:nvGraphicFramePr>
        <p:xfrm>
          <a:off x="3551996" y="2815326"/>
          <a:ext cx="844823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1189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곤륜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892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계곡 같은 지형에서 활동하는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48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뛰어난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경공술로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기동성을 살린 치고 빠지기에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특화된 도검술이 특징이다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무성무색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옥쇄곤강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운룡대팔식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486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DC3BE6-5312-41BC-B76A-7DCE6E632A4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12250"/>
          <a:stretch/>
        </p:blipFill>
        <p:spPr>
          <a:xfrm>
            <a:off x="198120" y="2850515"/>
            <a:ext cx="3239770" cy="1800225"/>
          </a:xfrm>
          <a:prstGeom prst="rect">
            <a:avLst/>
          </a:prstGeom>
        </p:spPr>
      </p:pic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D4522AE7-F488-44C0-8529-D963F1BF9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825669"/>
              </p:ext>
            </p:extLst>
          </p:nvPr>
        </p:nvGraphicFramePr>
        <p:xfrm>
          <a:off x="3551996" y="4696724"/>
          <a:ext cx="844156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1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종남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산을 근간으로 하는 도검술의 명가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방어와 반격에 특화된 묵직하고 강한 검이 특징인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유운검법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천하삼십육검법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정파와 우호적이며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세력들과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BCA4476E-94DA-4CE6-ADC1-5934D82C9DB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25266" r="11218" b="7901"/>
          <a:stretch/>
        </p:blipFill>
        <p:spPr>
          <a:xfrm>
            <a:off x="192405" y="4695190"/>
            <a:ext cx="323977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18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실행 단추: 문서 7">
            <a:hlinkClick r:id="rId6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실행 단추: 문서 9">
            <a:hlinkClick r:id="rId7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B717AD-A132-41D5-BD6F-94D94A3884C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36533" r="13723"/>
          <a:stretch/>
        </p:blipFill>
        <p:spPr>
          <a:xfrm>
            <a:off x="192405" y="1037590"/>
            <a:ext cx="3239770" cy="1800225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D5159B50-80D7-4634-B8AF-D46703D58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434058"/>
              </p:ext>
            </p:extLst>
          </p:nvPr>
        </p:nvGraphicFramePr>
        <p:xfrm>
          <a:off x="3551996" y="2847785"/>
          <a:ext cx="844823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4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646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혈교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3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혈마를 중심으로 피와 독을 이용하는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피를 사용한 주술과 독을 이용한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역천신공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혈라신공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하오문을 제외한 대부분의 세력과 적대적이다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97B20C8-04BC-426D-AE9E-7B82578DFD9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286639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FD8DBE9E-8E30-4782-900C-4744D2DD7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22505"/>
              </p:ext>
            </p:extLst>
          </p:nvPr>
        </p:nvGraphicFramePr>
        <p:xfrm>
          <a:off x="3551996" y="1063626"/>
          <a:ext cx="844156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4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885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마교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71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천마를 중심으로 마인들이 모인 세력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77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마공이라는 특수한 내공을 사용한 무공을 사용한다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파천무공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천마신공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77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대부분의 타세력들과 적대적이며 특히 소림과 앙숙이다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3486AFDE-6BAF-4721-9762-A04579DC6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46959"/>
              </p:ext>
            </p:extLst>
          </p:nvPr>
        </p:nvGraphicFramePr>
        <p:xfrm>
          <a:off x="3545329" y="4687720"/>
          <a:ext cx="844823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8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727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하오문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0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구성원들로 구성되어 정보를 중심으로 하는 단체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0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사실상 특히 무공은 없다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93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점조직으로 운영되며 정파에 속하지 않을 뿐 중립을 지킨다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ABCA8D-D55D-41F2-A2EA-D67876324094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" y="4688205"/>
            <a:ext cx="323977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6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6.세력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실행 단추: 문서 7">
            <a:hlinkClick r:id="rId6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0" name="실행 단추: 문서 9">
            <a:hlinkClick r:id="rId7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91E74A85-B1B8-4D16-A52D-B7EEB7A6D36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F1375C0-0EAC-4CC7-BD36-A55EF6D227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1"/>
          <a:stretch/>
        </p:blipFill>
        <p:spPr>
          <a:xfrm>
            <a:off x="192405" y="1019810"/>
            <a:ext cx="3239770" cy="1800225"/>
          </a:xfrm>
          <a:prstGeom prst="rect">
            <a:avLst/>
          </a:prstGeom>
        </p:spPr>
      </p:pic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73850771-BE24-40EC-8C51-4E627C3A2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211110"/>
              </p:ext>
            </p:extLst>
          </p:nvPr>
        </p:nvGraphicFramePr>
        <p:xfrm>
          <a:off x="3555530" y="2837895"/>
          <a:ext cx="84447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7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좌도방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주술에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부적과 주문을 적극 활용한다.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적의 행동을 제약하거나 약체화 시키는 등의 저주와 피해를 주는 주술을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 자체가 중립을 지키지만 </a:t>
                      </a:r>
                      <a:r>
                        <a:rPr lang="ko-KR" altLang="ko-KR" sz="1200" kern="1200" dirty="0" err="1">
                          <a:solidFill>
                            <a:srgbClr val="000000"/>
                          </a:solidFill>
                        </a:rPr>
                        <a:t>사파</a:t>
                      </a: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 계열 세력들과 기술적 교류가 있다.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B84BD639-7125-4E51-AC4E-0EDB7F912FB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r="1"/>
          <a:stretch/>
        </p:blipFill>
        <p:spPr>
          <a:xfrm>
            <a:off x="192405" y="2837815"/>
            <a:ext cx="3239770" cy="1800225"/>
          </a:xfrm>
          <a:prstGeom prst="rect">
            <a:avLst/>
          </a:prstGeom>
        </p:spPr>
      </p:pic>
      <p:graphicFrame>
        <p:nvGraphicFramePr>
          <p:cNvPr id="17" name="표 55">
            <a:extLst>
              <a:ext uri="{FF2B5EF4-FFF2-40B4-BE49-F238E27FC236}">
                <a16:creationId xmlns:a16="http://schemas.microsoft.com/office/drawing/2014/main" id="{F00D545B-DCC6-4C00-B646-6ACE20C82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688495"/>
              </p:ext>
            </p:extLst>
          </p:nvPr>
        </p:nvGraphicFramePr>
        <p:xfrm>
          <a:off x="3581401" y="4637895"/>
          <a:ext cx="844156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7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우도방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도법에 능한 도방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술법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부적과 주문을 거의 활용하지 않는다.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짧은 거리를 이동하는 기술이나 분신을 만드는 등의 도술과 번개, 바람 등의 자연 현상들을 일으키는 등의 도법을 주로 사용함.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200" kern="1200" dirty="0" err="1">
                          <a:solidFill>
                            <a:srgbClr val="000000"/>
                          </a:solidFill>
                        </a:rPr>
                        <a:t>도방</a:t>
                      </a:r>
                      <a:r>
                        <a:rPr lang="ko-KR" altLang="ko-KR" sz="1200" kern="1200" dirty="0">
                          <a:solidFill>
                            <a:srgbClr val="000000"/>
                          </a:solidFill>
                        </a:rPr>
                        <a:t> 자체가 중립을 지키지만 정파 계열 세력들과 기술적 교류가 있다.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71A673CD-95DA-4490-BAA0-FD2C51A5D3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64"/>
          <a:stretch/>
        </p:blipFill>
        <p:spPr>
          <a:xfrm>
            <a:off x="192405" y="4681220"/>
            <a:ext cx="3239770" cy="1800225"/>
          </a:xfrm>
          <a:prstGeom prst="rect">
            <a:avLst/>
          </a:prstGeom>
        </p:spPr>
      </p:pic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1B9A7495-5248-408E-91B7-96D12FB95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529365"/>
              </p:ext>
            </p:extLst>
          </p:nvPr>
        </p:nvGraphicFramePr>
        <p:xfrm>
          <a:off x="3551997" y="1028565"/>
          <a:ext cx="8441566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6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586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 err="1">
                          <a:solidFill>
                            <a:srgbClr val="FFFFFF"/>
                          </a:solidFill>
                        </a:rPr>
                        <a:t>일월신교</a:t>
                      </a:r>
                      <a:endParaRPr lang="ko-KR" altLang="en-US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9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해와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달을 섬기는 세력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233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해를 형상화한 술법과 달을 형상화한 무술을 조합하여 사용한다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일술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월무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233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세력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우호도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정파에 소속되지 않아 </a:t>
                      </a: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</a:rPr>
                        <a:t>사파로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 분류될 뿐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정파에 가까워 정파에 우호적이며 사파에는 중립을 지킨다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815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0A803B-1F3E-4C39-8FF8-FB05D8F65C4C}"/>
              </a:ext>
            </a:extLst>
          </p:cNvPr>
          <p:cNvGrpSpPr>
            <a:grpSpLocks noChangeAspect="1"/>
          </p:cNvGrpSpPr>
          <p:nvPr/>
        </p:nvGrpSpPr>
        <p:grpSpPr>
          <a:xfrm>
            <a:off x="7358380" y="984885"/>
            <a:ext cx="4058920" cy="5074285"/>
            <a:chOff x="7358380" y="984885"/>
            <a:chExt cx="4058920" cy="5074285"/>
          </a:xfrm>
        </p:grpSpPr>
        <p:sp>
          <p:nvSpPr>
            <p:cNvPr id="23" name="직사각형 22"/>
            <p:cNvSpPr>
              <a:spLocks/>
            </p:cNvSpPr>
            <p:nvPr/>
          </p:nvSpPr>
          <p:spPr>
            <a:xfrm rot="720000">
              <a:off x="7927340" y="1226820"/>
              <a:ext cx="3316605" cy="458470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" name="직사각형 20"/>
            <p:cNvSpPr>
              <a:spLocks/>
            </p:cNvSpPr>
            <p:nvPr/>
          </p:nvSpPr>
          <p:spPr>
            <a:xfrm rot="1260000">
              <a:off x="7358380" y="984885"/>
              <a:ext cx="4059555" cy="5074920"/>
            </a:xfrm>
            <a:prstGeom prst="rect">
              <a:avLst/>
            </a:prstGeom>
            <a:noFill/>
            <a:ln w="762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" name="직사각형 1"/>
          <p:cNvSpPr>
            <a:spLocks/>
          </p:cNvSpPr>
          <p:nvPr/>
        </p:nvSpPr>
        <p:spPr>
          <a:xfrm>
            <a:off x="0" y="0"/>
            <a:ext cx="6096635" cy="685863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flipH="1">
            <a:off x="1976120" y="382270"/>
            <a:ext cx="317563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0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.문서 목차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B4E899-95F6-4D97-A75E-268DD0CBA429}"/>
              </a:ext>
            </a:extLst>
          </p:cNvPr>
          <p:cNvGrpSpPr>
            <a:grpSpLocks noChangeAspect="1"/>
          </p:cNvGrpSpPr>
          <p:nvPr/>
        </p:nvGrpSpPr>
        <p:grpSpPr>
          <a:xfrm>
            <a:off x="10047605" y="1409065"/>
            <a:ext cx="1758315" cy="5213985"/>
            <a:chOff x="10047605" y="1409065"/>
            <a:chExt cx="1758315" cy="521398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9" name="다이아몬드 28"/>
            <p:cNvSpPr>
              <a:spLocks/>
            </p:cNvSpPr>
            <p:nvPr/>
          </p:nvSpPr>
          <p:spPr>
            <a:xfrm>
              <a:off x="10047605" y="1409065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" name="직각 삼각형 29"/>
            <p:cNvSpPr>
              <a:spLocks/>
            </p:cNvSpPr>
            <p:nvPr/>
          </p:nvSpPr>
          <p:spPr>
            <a:xfrm rot="16200000">
              <a:off x="10047605" y="3143885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" name="직각 삼각형 30"/>
            <p:cNvSpPr>
              <a:spLocks/>
            </p:cNvSpPr>
            <p:nvPr/>
          </p:nvSpPr>
          <p:spPr>
            <a:xfrm rot="5400000">
              <a:off x="10933430" y="3996690"/>
              <a:ext cx="873125" cy="873125"/>
            </a:xfrm>
            <a:prstGeom prst="rt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" name="다이아몬드 31"/>
            <p:cNvSpPr>
              <a:spLocks/>
            </p:cNvSpPr>
            <p:nvPr/>
          </p:nvSpPr>
          <p:spPr>
            <a:xfrm>
              <a:off x="10059035" y="4879340"/>
              <a:ext cx="1744980" cy="1744980"/>
            </a:xfrm>
            <a:prstGeom prst="diamond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0920730" y="2272030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10931525" y="4868545"/>
              <a:ext cx="635" cy="873125"/>
            </a:xfrm>
            <a:prstGeom prst="line">
              <a:avLst/>
            </a:prstGeom>
            <a:grpFill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46504A-9FCF-4A24-9624-5F7E5D31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17" name="표 23">
            <a:extLst>
              <a:ext uri="{FF2B5EF4-FFF2-40B4-BE49-F238E27FC236}">
                <a16:creationId xmlns:a16="http://schemas.microsoft.com/office/drawing/2014/main" id="{6B933A3F-116D-49FD-A6D2-060BD9FD9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134960"/>
              </p:ext>
            </p:extLst>
          </p:nvPr>
        </p:nvGraphicFramePr>
        <p:xfrm>
          <a:off x="3751333" y="1944053"/>
          <a:ext cx="21083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문서 개요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</a:t>
                      </a:r>
                      <a:r>
                        <a:rPr 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 개요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방향성 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세계관 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704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컨텐츠 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6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시스템 정립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742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en-US" altLang="ko-KR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8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FE8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유료화 모델</a:t>
                      </a:r>
                    </a:p>
                  </a:txBody>
                  <a:tcPr marL="90170" marR="90170" marT="46990" marB="46990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BF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27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791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실행 단추: 문서 7">
            <a:hlinkClick r:id="rId6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0" name="실행 단추: 문서 9">
            <a:hlinkClick r:id="rId7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98825"/>
              </p:ext>
            </p:extLst>
          </p:nvPr>
        </p:nvGraphicFramePr>
        <p:xfrm>
          <a:off x="2479223" y="1101725"/>
          <a:ext cx="9481002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도검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가장 많이 사용되는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베기와 찌르기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도에 비해 찌르기가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검에 비해 베기가 더 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27167"/>
              </p:ext>
            </p:extLst>
          </p:nvPr>
        </p:nvGraphicFramePr>
        <p:xfrm>
          <a:off x="2485418" y="2927350"/>
          <a:ext cx="9455757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5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둔기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느리지만 강한 파괴력을 가진 무기.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휘두르기와 내려치기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몽둥이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망치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몽둥이에 비해 파괴력이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61624"/>
              </p:ext>
            </p:extLst>
          </p:nvPr>
        </p:nvGraphicFramePr>
        <p:xfrm>
          <a:off x="2488223" y="4768215"/>
          <a:ext cx="9452952" cy="16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장병기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긴 사거리가 특징인 무기.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찌르기와 베기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봉에 비해 공격력이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창에 비해 속도가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A8C5D06-F171-4217-B304-5449C622176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" y="3017520"/>
            <a:ext cx="1800225" cy="1440180"/>
          </a:xfrm>
          <a:prstGeom prst="rect">
            <a:avLst/>
          </a:prstGeom>
          <a:noFill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B38661-CB06-425E-8D72-013F08F5ED7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1864" r="4611" b="3885"/>
          <a:stretch>
            <a:fillRect/>
          </a:stretch>
        </p:blipFill>
        <p:spPr>
          <a:xfrm>
            <a:off x="508635" y="1279525"/>
            <a:ext cx="1800225" cy="1440180"/>
          </a:xfrm>
          <a:prstGeom prst="rect">
            <a:avLst/>
          </a:prstGeom>
          <a:noFill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0362008-7F43-4118-85C8-1BD495AD4B1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" y="4858385"/>
            <a:ext cx="1800225" cy="14401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957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실행 단추: 문서 7">
            <a:hlinkClick r:id="rId6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0" name="실행 단추: 문서 9">
            <a:hlinkClick r:id="rId7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cxnSp>
        <p:nvCxnSpPr>
          <p:cNvPr id="12" name="Rect 0">
            <a:extLst>
              <a:ext uri="{FF2B5EF4-FFF2-40B4-BE49-F238E27FC236}">
                <a16:creationId xmlns:a16="http://schemas.microsoft.com/office/drawing/2014/main" id="{15F2E752-38CB-4D40-8438-473DF030934E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823983"/>
              </p:ext>
            </p:extLst>
          </p:nvPr>
        </p:nvGraphicFramePr>
        <p:xfrm>
          <a:off x="2558563" y="109156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절곤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철권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권법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장법 사용시 유용한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주먹을 날리는 등의 공격법이 있다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좀더 넓은 사거리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철권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괴에 비해 빠른 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절곤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철권에 비해 방어에 용이함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그림 22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06" t="5503" r="3535" b="7219"/>
          <a:stretch>
            <a:fillRect/>
          </a:stretch>
        </p:blipFill>
        <p:spPr>
          <a:xfrm>
            <a:off x="529590" y="1485265"/>
            <a:ext cx="1800225" cy="1440180"/>
          </a:xfrm>
          <a:prstGeom prst="rect">
            <a:avLst/>
          </a:prstGeom>
          <a:noFill/>
        </p:spPr>
      </p:pic>
      <p:graphicFrame>
        <p:nvGraphicFramePr>
          <p:cNvPr id="2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92539"/>
              </p:ext>
            </p:extLst>
          </p:nvPr>
        </p:nvGraphicFramePr>
        <p:xfrm>
          <a:off x="2540148" y="3160395"/>
          <a:ext cx="9493738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활/륜/편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공격할 수 있는 무기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600" kern="1200">
                          <a:solidFill>
                            <a:srgbClr val="000000"/>
                          </a:solidFill>
                        </a:rPr>
                        <a:t>보통 견제 및 보조 공격 수단으로 사용한다.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화살을 소비하여 먼 거리를 공격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던져서 원거리 공격 회수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원거리에서 빠른 타격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" name="그림 45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3429000"/>
            <a:ext cx="1800225" cy="1645920"/>
          </a:xfrm>
          <a:prstGeom prst="rect">
            <a:avLst/>
          </a:prstGeom>
          <a:noFill/>
        </p:spPr>
      </p:pic>
      <p:graphicFrame>
        <p:nvGraphicFramePr>
          <p:cNvPr id="29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864594"/>
              </p:ext>
            </p:extLst>
          </p:nvPr>
        </p:nvGraphicFramePr>
        <p:xfrm>
          <a:off x="2540148" y="5219700"/>
          <a:ext cx="9493738" cy="108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부채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도방에서 주로 사용하는 무기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술법 사용시 보조 및 근거리 견제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" name="그림 51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5308600"/>
            <a:ext cx="1800225" cy="9086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303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22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7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/>
          </a:p>
        </p:txBody>
      </p:sp>
      <p:sp>
        <p:nvSpPr>
          <p:cNvPr id="10" name="Rect 0">
            <a:hlinkClick r:id="rId8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graphicFrame>
        <p:nvGraphicFramePr>
          <p:cNvPr id="11" name="Table 3"/>
          <p:cNvGraphicFramePr>
            <a:graphicFrameLocks noGrp="1"/>
          </p:cNvGraphicFramePr>
          <p:nvPr/>
        </p:nvGraphicFramePr>
        <p:xfrm>
          <a:off x="4629150" y="1166495"/>
          <a:ext cx="7165340" cy="356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2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300"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방어구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방어력을 주로 올려주고 부위별로 부가적인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 row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두건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머리에 착용하는 방어구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낮은 방어력을 가졌지만 치명타를 막아준다.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투구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 rowSpan="3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몸통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상의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몸에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가장 높은 방어력을 가진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하의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한벌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부가적인 편의기능을 가지고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신발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발에 착용하는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방어구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이동 속도를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74592"/>
              </p:ext>
            </p:extLst>
          </p:nvPr>
        </p:nvGraphicFramePr>
        <p:xfrm>
          <a:off x="4736223" y="4928870"/>
          <a:ext cx="7042150" cy="141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재질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가벼워 회피률이 높고 방어력이 낮다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금속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무거워 회피률이 낮고 방어력이 높다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천과 금속 재질의 중간 성능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" name="그림 5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" y="1422400"/>
            <a:ext cx="1997710" cy="3310890"/>
          </a:xfrm>
          <a:prstGeom prst="rect">
            <a:avLst/>
          </a:prstGeom>
          <a:noFill/>
        </p:spPr>
      </p:pic>
      <p:pic>
        <p:nvPicPr>
          <p:cNvPr id="16" name="그림 5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90" y="1440815"/>
            <a:ext cx="2001520" cy="3288665"/>
          </a:xfrm>
          <a:prstGeom prst="rect">
            <a:avLst/>
          </a:prstGeom>
          <a:noFill/>
        </p:spPr>
      </p:pic>
      <p:pic>
        <p:nvPicPr>
          <p:cNvPr id="17" name="그림 5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12140" b="7570"/>
          <a:stretch>
            <a:fillRect/>
          </a:stretch>
        </p:blipFill>
        <p:spPr>
          <a:xfrm>
            <a:off x="267335" y="4895215"/>
            <a:ext cx="1968500" cy="1487170"/>
          </a:xfrm>
          <a:prstGeom prst="rect">
            <a:avLst/>
          </a:prstGeom>
          <a:noFill/>
        </p:spPr>
      </p:pic>
      <p:pic>
        <p:nvPicPr>
          <p:cNvPr id="19" name="그림 5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25" y="4895215"/>
            <a:ext cx="2270125" cy="15252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23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7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/>
          </a:p>
        </p:txBody>
      </p:sp>
      <p:sp>
        <p:nvSpPr>
          <p:cNvPr id="10" name="Rect 0">
            <a:hlinkClick r:id="rId8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41485"/>
              </p:ext>
            </p:extLst>
          </p:nvPr>
        </p:nvGraphicFramePr>
        <p:xfrm>
          <a:off x="4229100" y="1071245"/>
          <a:ext cx="7805421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70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장신구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931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다양한 능력치를 올려주는 장비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귀고리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귀에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손가락에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최대 4개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5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팔찌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팔에 착용하는 장신구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2개 착용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그림 61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05" y="1400810"/>
            <a:ext cx="1800225" cy="1800225"/>
          </a:xfrm>
          <a:prstGeom prst="rect">
            <a:avLst/>
          </a:prstGeom>
          <a:noFill/>
        </p:spPr>
      </p:pic>
      <p:pic>
        <p:nvPicPr>
          <p:cNvPr id="16" name="그림 62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1400810"/>
            <a:ext cx="1800225" cy="1800225"/>
          </a:xfrm>
          <a:prstGeom prst="rect">
            <a:avLst/>
          </a:prstGeom>
          <a:noFill/>
        </p:spPr>
      </p:pic>
      <p:graphicFrame>
        <p:nvGraphicFramePr>
          <p:cNvPr id="17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758582"/>
              </p:ext>
            </p:extLst>
          </p:nvPr>
        </p:nvGraphicFramePr>
        <p:xfrm>
          <a:off x="4229100" y="3916045"/>
          <a:ext cx="7804785" cy="212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소비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섭취하는 것으로 효과를 발휘하는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음식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체력을 회복 시켜주는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음식점에서 구매하거나 재료로 만들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영약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능력치를 올려주는 소비 아이템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상인을 통해 구매하거나 탐험을 통해 얻을 수 있다.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종류 당 1번만 능력치를 올려준다.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6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40" y="4250690"/>
            <a:ext cx="845820" cy="1624330"/>
          </a:xfrm>
          <a:prstGeom prst="rect">
            <a:avLst/>
          </a:prstGeom>
          <a:noFill/>
        </p:spPr>
      </p:pic>
      <p:pic>
        <p:nvPicPr>
          <p:cNvPr id="21" name="그림 6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" y="4250690"/>
            <a:ext cx="2415540" cy="16319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24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5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  <p:sp>
        <p:nvSpPr>
          <p:cNvPr id="10" name="Rect 0">
            <a:hlinkClick r:id="rId6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742293"/>
              </p:ext>
            </p:extLst>
          </p:nvPr>
        </p:nvGraphicFramePr>
        <p:xfrm>
          <a:off x="2578510" y="3934460"/>
          <a:ext cx="9372825" cy="173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기타 아이템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음식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강화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아이템 강화에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제작 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장비 제작에 사용되는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퀘스트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퀘스트의 진행을 위해 필요한 아이템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87364"/>
              </p:ext>
            </p:extLst>
          </p:nvPr>
        </p:nvGraphicFramePr>
        <p:xfrm>
          <a:off x="2578510" y="1117600"/>
          <a:ext cx="9372191" cy="255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5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투척 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적을 공격하기 위해 사용하는 소비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투검</a:t>
                      </a:r>
                      <a:endParaRPr lang="ko-KR" altLang="en-US" sz="16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강한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없다.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비교적 약한 공격력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많은 양을 소지할 수 있다.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화살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활을 통해 발사한다.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부적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술법 사용시 소비한다.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70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1555750"/>
            <a:ext cx="1800225" cy="1800225"/>
          </a:xfrm>
          <a:prstGeom prst="rect">
            <a:avLst/>
          </a:prstGeom>
          <a:noFill/>
        </p:spPr>
      </p:pic>
      <p:pic>
        <p:nvPicPr>
          <p:cNvPr id="17" name="그림 71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3934460"/>
            <a:ext cx="1800225" cy="18002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26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5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  <p:sp>
        <p:nvSpPr>
          <p:cNvPr id="10" name="Rect 0">
            <a:hlinkClick r:id="rId6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605861"/>
              </p:ext>
            </p:extLst>
          </p:nvPr>
        </p:nvGraphicFramePr>
        <p:xfrm>
          <a:off x="2453055" y="1061892"/>
          <a:ext cx="954051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4062">
                  <a:extLst>
                    <a:ext uri="{9D8B030D-6E8A-4147-A177-3AD203B41FA5}">
                      <a16:colId xmlns:a16="http://schemas.microsoft.com/office/drawing/2014/main" val="258532762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제작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새로운 아이템을 만드는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장비 아이템 제작은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소비 아이템 제작은 주방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약방 등에서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만드는 아이템의 등급과 제작자의 숙련도의 따라 완성도가 바뀐다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제작 성공 시 숙련도가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7663894"/>
                  </a:ext>
                </a:extLst>
              </a:tr>
            </a:tbl>
          </a:graphicData>
        </a:graphic>
      </p:graphicFrame>
      <p:graphicFrame>
        <p:nvGraphicFramePr>
          <p:cNvPr id="26" name="표 68">
            <a:extLst>
              <a:ext uri="{FF2B5EF4-FFF2-40B4-BE49-F238E27FC236}">
                <a16:creationId xmlns:a16="http://schemas.microsoft.com/office/drawing/2014/main" id="{BD2AC346-A334-4BFD-BC82-3B181B950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11888"/>
              </p:ext>
            </p:extLst>
          </p:nvPr>
        </p:nvGraphicFramePr>
        <p:xfrm>
          <a:off x="2453055" y="3653282"/>
          <a:ext cx="954050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779">
                  <a:extLst>
                    <a:ext uri="{9D8B030D-6E8A-4147-A177-3AD203B41FA5}">
                      <a16:colId xmlns:a16="http://schemas.microsoft.com/office/drawing/2014/main" val="382825656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강화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특정 아이템을 소비하여 기존 아이템의 성능을 강화 하는 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아이템 강화는 대장간에서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시 사용되는 재료는 괴물을 처치하여 얻는 지맥석과 종류별 제작에 필요한 재료 등이 들어간다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강화할 아이템의 등급에 비례하여 강화 재료의 등급도 오른다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강화 횟수에는 아이템별로 제한이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특정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수도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에게 부탁할 경우 해당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의 숙련도를 따른다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7719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8E3E24E-5DDF-49BD-ACD2-A643BE0886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" y="3662045"/>
            <a:ext cx="2054225" cy="25203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1238D-3D20-441B-A1F8-D0DFE4A15B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8" t="22048" r="38603" b="7722"/>
          <a:stretch/>
        </p:blipFill>
        <p:spPr>
          <a:xfrm>
            <a:off x="302260" y="1061720"/>
            <a:ext cx="1995170" cy="252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74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27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5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sp>
        <p:nvSpPr>
          <p:cNvPr id="10" name="Rect 0">
            <a:hlinkClick r:id="rId6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69875"/>
              </p:ext>
            </p:extLst>
          </p:nvPr>
        </p:nvGraphicFramePr>
        <p:xfrm>
          <a:off x="3508132" y="10668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126677657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수련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일정 시간을 소비 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 등을 올리는 방법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수련 시 소비되는 시간에 비례하여 능력치가 상승한다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명상은 특정한 장소를 필요로 하지 않는다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공격 받을 경우 명상이 취소된다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 중 방어력이 떨어진다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 중 수련 기간에 비례한 음식이 소비된다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74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심상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명상을 통하여 깨달음을 얻어 내공을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198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폐관 수련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동굴 등의 장소에서 장시간 수련하여 능력치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숙련도를 상승 시킨다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49355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08E65C1-D33D-4ECC-B634-55E7445C71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8" t="4280" r="12674" b="24267"/>
          <a:stretch/>
        </p:blipFill>
        <p:spPr>
          <a:xfrm>
            <a:off x="192405" y="1066800"/>
            <a:ext cx="3239770" cy="216027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09DC889-5C07-44CC-A648-FD46C8C19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60159"/>
              </p:ext>
            </p:extLst>
          </p:nvPr>
        </p:nvGraphicFramePr>
        <p:xfrm>
          <a:off x="3515433" y="3429000"/>
          <a:ext cx="84854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60">
                  <a:extLst>
                    <a:ext uri="{9D8B030D-6E8A-4147-A177-3AD203B41FA5}">
                      <a16:colId xmlns:a16="http://schemas.microsoft.com/office/drawing/2014/main" val="663304175"/>
                    </a:ext>
                  </a:extLst>
                </a:gridCol>
                <a:gridCol w="7641372">
                  <a:extLst>
                    <a:ext uri="{9D8B030D-6E8A-4147-A177-3AD203B41FA5}">
                      <a16:colId xmlns:a16="http://schemas.microsoft.com/office/drawing/2014/main" val="7301767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멀티 플레이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44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다른 플레이어를 자신의 월드에 초대하거나 자신이 다른 플레이어의 월드에 들어가 협동하여 모험을 하거나 보스 몬스터를 같이 공략할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10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한 월드에는 본인을 최대 포함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명의 플레이어가 있을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플레이어 월드 초대는 친구 플레이어에게만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초대를 받은 플레이어는 입장 여부를 결정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월드 입장은 대상 월드의 플레이어에게 입장 여부가 결정 된다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편의성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를 제외한 다른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와 상호작용 할 수 없다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타인의 월드에 입장한 플레이어는 대상 월드의 플레이어가 추방 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무작위 월드에 방문할 수 있다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68700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26328AFD-83C7-469F-9F21-F8D840C259C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r="17245"/>
          <a:stretch/>
        </p:blipFill>
        <p:spPr>
          <a:xfrm>
            <a:off x="192405" y="3429000"/>
            <a:ext cx="3239770" cy="216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85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25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3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/>
          </a:p>
        </p:txBody>
      </p:sp>
      <p:sp>
        <p:nvSpPr>
          <p:cNvPr id="10" name="Rect 0">
            <a:hlinkClick r:id="rId4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68"/>
          <p:cNvGraphicFramePr>
            <a:graphicFrameLocks noGrp="1"/>
          </p:cNvGraphicFramePr>
          <p:nvPr/>
        </p:nvGraphicFramePr>
        <p:xfrm>
          <a:off x="3279775" y="1090930"/>
          <a:ext cx="8698865" cy="479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435"/>
                <a:gridCol w="8012430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환경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7820">
                <a:tc gridSpan="2"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지역별로 다양한 자연 환경이 있고 환경별로 등장하는 괴물이나 기믹들의 차이가 있다.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8420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평지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평평하고 넓은 환경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마을이 있는 경우가 많다.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8420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나무 및 풀들이 많고 경사가 있는 환경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약초 등의 요소가 있다.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8420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계곡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깊은 골이 있고 가파른 환경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산과 비교했을 때 더 귀한 약초나 영약들이 있다.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8420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동굴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산이나 계곡 등에 있는 어두운 환경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숨겨진 영약이나 은둔고수 등이 있는 경우가 있다.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8420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 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흐르고 있는 환경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강에서 나는 물고기 등을 잡을 수 있다.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8420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물이 고여있는 환경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호수에서 나는 물고기 등을 잡을 수 있다.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8420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바다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넓은 물이 있는 환경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바다에서 나는 물고기 등을 잡을 수 있다.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5060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rot="0" flipH="1">
            <a:off x="192405" y="335280"/>
            <a:ext cx="3766820" cy="6470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28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2" action="ppaction://hlinksldjump"/>
          </p:cNvPr>
          <p:cNvSpPr>
            <a:spLocks/>
          </p:cNvSpPr>
          <p:nvPr/>
        </p:nvSpPr>
        <p:spPr>
          <a:xfrm rot="0">
            <a:off x="11353800" y="6416675"/>
            <a:ext cx="647700" cy="442595"/>
          </a:xfrm>
          <a:prstGeom prst="actionButtonDocumen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  <a:endParaRPr lang="ko-KR" altLang="en-US" sz="800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/>
          </a:p>
        </p:txBody>
      </p:sp>
      <p:sp>
        <p:nvSpPr>
          <p:cNvPr id="10" name="Rect 0">
            <a:hlinkClick r:id="rId3" action="ppaction://hlinksldjump"/>
          </p:cNvPr>
          <p:cNvSpPr>
            <a:spLocks/>
          </p:cNvSpPr>
          <p:nvPr/>
        </p:nvSpPr>
        <p:spPr>
          <a:xfrm rot="0">
            <a:off x="11353800" y="6416675"/>
            <a:ext cx="647700" cy="442595"/>
          </a:xfrm>
          <a:prstGeom prst="actionButtonDocumen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  <a:endParaRPr lang="ko-KR" altLang="en-US" sz="800"/>
          </a:p>
        </p:txBody>
      </p:sp>
      <p:cxnSp>
        <p:nvCxnSpPr>
          <p:cNvPr id="12" name="Rect 0"/>
          <p:cNvCxnSpPr/>
          <p:nvPr/>
        </p:nvCxnSpPr>
        <p:spPr>
          <a:xfrm rot="0">
            <a:off x="0" y="975360"/>
            <a:ext cx="12194540" cy="254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3340100" y="1125855"/>
          <a:ext cx="8698865" cy="4457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615"/>
                <a:gridCol w="7969250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날씨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7820">
                <a:tc gridSpan="2"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지역에 따라 나타나는 현상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782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맑음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가장 기본이 되는 날씨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8420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구름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구름이 많이 끼는 날씨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전체적으로 어두워지며 안개, 비, 눈, 낙뢰 같은 날씨로 변할 확률이 높다.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8420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안개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안개가 많이 끼는 날씨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캐릭터의 시야가 많이 제한된다.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8420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비가 내리는 날씨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캐릭터의 시야가 조금 제한된다. 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83058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눈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눈이 내리는 날씨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캐릭터의 시야가 제한되며 근처에 열원이 장시간 없을 경우 체력이 지속적으로 내려간다.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83058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낙뢰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번개가 치는 날씨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주로 비, 눈이 내리는 경우 같이 나타나며 랜덤 구역에 강한 데미지를 주는 번개가 지속적으로 떨어진다.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/>
        </p:nvGraphicFramePr>
        <p:xfrm>
          <a:off x="2326640" y="6217920"/>
          <a:ext cx="8698865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365"/>
                <a:gridCol w="8064500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시간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7820">
                <a:tc gridSpan="2"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782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아침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3782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점심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3782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저녁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3782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600" kern="1200">
                          <a:solidFill>
                            <a:srgbClr val="000000"/>
                          </a:solidFill>
                        </a:rPr>
                        <a:t>밤</a:t>
                      </a: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618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Arial" charset="0"/>
                <a:ea typeface="나눔스퀘어" charset="0"/>
                <a:cs typeface="+mn-cs"/>
              </a:rPr>
              <a:t>28</a:t>
            </a:fld>
            <a:endParaRPr lang="ko-KR" altLang="en-US" sz="1200">
              <a:latin typeface="Arial" charset="0"/>
              <a:ea typeface="나눔스퀘어" charset="0"/>
              <a:cs typeface="+mn-cs"/>
            </a:endParaRPr>
          </a:p>
        </p:txBody>
      </p:sp>
      <p:sp>
        <p:nvSpPr>
          <p:cNvPr id="8" name="Rect 0">
            <a:hlinkClick r:id="rId3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/>
          </a:p>
        </p:txBody>
      </p:sp>
      <p:sp>
        <p:nvSpPr>
          <p:cNvPr id="10" name="Rect 0">
            <a:hlinkClick r:id="rId4" action="ppaction://hlinksldjump"/>
          </p:cNvPr>
          <p:cNvSpPr>
            <a:spLocks/>
          </p:cNvSpPr>
          <p:nvPr/>
        </p:nvSpPr>
        <p:spPr>
          <a:xfrm>
            <a:off x="11353800" y="6416675"/>
            <a:ext cx="647065" cy="441960"/>
          </a:xfrm>
          <a:prstGeom prst="actionButtonDocumen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endParaRPr lang="ko-KR" altLang="en-US" sz="800"/>
          </a:p>
          <a:p>
            <a:pPr marL="0" indent="0" algn="ctr" latinLnBrk="0">
              <a:buFontTx/>
              <a:buNone/>
            </a:pPr>
            <a:r>
              <a:rPr lang="ko-KR" altLang="en-US" sz="800"/>
              <a:t>문서 개요</a:t>
            </a:r>
          </a:p>
        </p:txBody>
      </p:sp>
      <p:cxnSp>
        <p:nvCxnSpPr>
          <p:cNvPr id="12" name="Rect 0"/>
          <p:cNvCxnSpPr/>
          <p:nvPr/>
        </p:nvCxnSpPr>
        <p:spPr>
          <a:xfrm>
            <a:off x="0" y="975360"/>
            <a:ext cx="121939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68"/>
          <p:cNvGraphicFramePr>
            <a:graphicFrameLocks noGrp="1"/>
          </p:cNvGraphicFramePr>
          <p:nvPr/>
        </p:nvGraphicFramePr>
        <p:xfrm>
          <a:off x="2000885" y="1238250"/>
          <a:ext cx="10026650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195"/>
                <a:gridCol w="8466455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비무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76225">
                <a:tc gridSpan="2"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캐릭터와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대 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로 하는 대련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rtl="0" algn="just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rtl="0" algn="just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46101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도장 깨기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다양한 도장에 도전한다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ko-KR" sz="1200" kern="1200">
                          <a:solidFill>
                            <a:srgbClr val="000000"/>
                          </a:solidFill>
                        </a:rPr>
                        <a:t>승리 시 해당 도장의 무공 또는 영약을 받을 수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46101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은둔 고수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은둔해 있는 고수들에게 대련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하는 것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해당 고수의 무구 또는 무공을 받을 수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18" name="표 68"/>
          <p:cNvGraphicFramePr>
            <a:graphicFrameLocks noGrp="1"/>
          </p:cNvGraphicFramePr>
          <p:nvPr/>
        </p:nvGraphicFramePr>
        <p:xfrm>
          <a:off x="2000885" y="3659505"/>
          <a:ext cx="10034905" cy="202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465"/>
                <a:gridCol w="8473440"/>
              </a:tblGrid>
              <a:tr h="368300">
                <a:tc gridSpan="2">
                  <a:txBody>
                    <a:bodyPr/>
                    <a:lstStyle/>
                    <a:p>
                      <a:pPr marL="0" indent="0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</a:rPr>
                        <a:t>무도회</a:t>
                      </a:r>
                      <a:endParaRPr lang="ko-KR" altLang="en-US" kern="1200" b="1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76225">
                <a:tc gridSpan="2"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다른 다수의 캐릭터와 대련하는 것.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PVP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rtl="0" algn="just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명 이상의 플레이어들이 대련하는 것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rtl="0" algn="just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pvp 점수가 상승한다.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46101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토너먼트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1대1의 형식으로 다수의 팀을 만들고 승리시 다른 팀의 승자와 대련하다.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461010"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차륜전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서로 팀을 나눈다음 한명씩 대련한다. 승리시 다음 상대와 대련한다.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just" latinLnBrk="1" lvl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승리 시 다양한 아이템을 얻을 수 있다.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92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1.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문서 개요</a:t>
            </a:r>
          </a:p>
        </p:txBody>
      </p:sp>
      <p:sp>
        <p:nvSpPr>
          <p:cNvPr id="2" name="실행 단추: 문서 1">
            <a:hlinkClick r:id="rId3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9C5EC432-AFA5-4957-B7A3-455B45FFE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69307"/>
              </p:ext>
            </p:extLst>
          </p:nvPr>
        </p:nvGraphicFramePr>
        <p:xfrm>
          <a:off x="926855" y="2247829"/>
          <a:ext cx="10328765" cy="190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8765">
                  <a:extLst>
                    <a:ext uri="{9D8B030D-6E8A-4147-A177-3AD203B41FA5}">
                      <a16:colId xmlns:a16="http://schemas.microsoft.com/office/drawing/2014/main" val="1566406447"/>
                    </a:ext>
                  </a:extLst>
                </a:gridCol>
              </a:tblGrid>
              <a:tr h="38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메인 기획서란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59287"/>
                  </a:ext>
                </a:extLst>
              </a:tr>
              <a:tr h="151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기획되는 게임의 모든 기준이 되는 기획서로 기획 내에 모든 요소가 정리 되어 있는 문서이다.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해당 문서는 게임 </a:t>
                      </a:r>
                      <a:r>
                        <a:rPr lang="ko-KR" altLang="ko-KR" sz="18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방랑엽사전의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메인 기획서로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게임을 만들기 위하여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작성되는 방향성, 세계관, 시스템 등의 기준을 정하여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개발하려는 게임의 방향성이</a:t>
                      </a:r>
                      <a:r>
                        <a:rPr lang="ko-KR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기준을 벗어나는 것을 막고 기획의 내용을 정확히 하기 위해 작성 되었다</a:t>
                      </a:r>
                      <a:r>
                        <a:rPr lang="ko-KR" altLang="ko-KR" sz="18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84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613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054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7.유료화 모델</a:t>
            </a:r>
          </a:p>
        </p:txBody>
      </p:sp>
      <p:sp>
        <p:nvSpPr>
          <p:cNvPr id="7" name="텍스트 상자 28"/>
          <p:cNvSpPr txBox="1">
            <a:spLocks/>
          </p:cNvSpPr>
          <p:nvPr/>
        </p:nvSpPr>
        <p:spPr>
          <a:xfrm>
            <a:off x="192405" y="981075"/>
            <a:ext cx="11807825" cy="365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  <a:cs typeface="Times New Roman" charset="0"/>
              </a:rPr>
              <a:t>텍스트</a:t>
            </a:r>
            <a:endParaRPr lang="ko-KR" altLang="en-US" sz="1800">
              <a:latin typeface="맑은 고딕" charset="0"/>
              <a:ea typeface="맑은 고딕" charset="0"/>
              <a:cs typeface="Times New Roman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CF911-0AE4-4745-B7E1-08FF6A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실행 단추: 문서 7">
            <a:hlinkClick r:id="rId3" action="ppaction://hlinksldjump"/>
            <a:extLst>
              <a:ext uri="{FF2B5EF4-FFF2-40B4-BE49-F238E27FC236}">
                <a16:creationId xmlns:a16="http://schemas.microsoft.com/office/drawing/2014/main" id="{8D35763B-1845-4045-83E3-3478275AE03A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92405" y="30289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2.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게임 개요</a:t>
            </a:r>
          </a:p>
        </p:txBody>
      </p:sp>
      <p:graphicFrame>
        <p:nvGraphicFramePr>
          <p:cNvPr id="7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795538"/>
              </p:ext>
            </p:extLst>
          </p:nvPr>
        </p:nvGraphicFramePr>
        <p:xfrm>
          <a:off x="1294728" y="2050661"/>
          <a:ext cx="9602543" cy="2756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4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 dirty="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이름</a:t>
                      </a:r>
                      <a:endParaRPr lang="ko-KR" altLang="en-US" sz="2000" b="1" kern="1200" dirty="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b="1" kern="1200">
                          <a:solidFill>
                            <a:srgbClr val="FFFFFF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내용</a:t>
                      </a:r>
                      <a:endParaRPr lang="ko-KR" altLang="en-US" sz="2000" b="1" kern="1200">
                        <a:solidFill>
                          <a:srgbClr val="FFFFFF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방랑엽사전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부제목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괴물을 사냥하고 다니는 방랑자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장르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헌팅 액션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 RPG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주 타겟 연령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20~30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핵심 특징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동양 판타지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보스 레이드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개별 스토리 라인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, </a:t>
                      </a:r>
                      <a:r>
                        <a:rPr lang="ko-KR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멀티 플레이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ko-KR" sz="2000" kern="120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플랫폼</a:t>
                      </a:r>
                      <a:endParaRPr lang="ko-KR" altLang="en-US" sz="2000" kern="120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07000"/>
                        </a:lnSpc>
                        <a:spcAft>
                          <a:spcPct val="800"/>
                        </a:spcAft>
                        <a:buFontTx/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나눔스퀘어 ExtraBold" charset="0"/>
                          <a:cs typeface="Times New Roman" charset="0"/>
                        </a:rPr>
                        <a:t>Pc</a:t>
                      </a:r>
                      <a:endParaRPr lang="ko-KR" altLang="en-US" sz="2000" kern="1200" dirty="0">
                        <a:solidFill>
                          <a:srgbClr val="000000"/>
                        </a:solidFill>
                        <a:latin typeface="맑은 고딕" charset="0"/>
                        <a:ea typeface="나눔스퀘어 ExtraBold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실행 단추: 문서 1">
            <a:hlinkClick r:id="rId3" action="ppaction://hlinksldjump"/>
            <a:extLst>
              <a:ext uri="{FF2B5EF4-FFF2-40B4-BE49-F238E27FC236}">
                <a16:creationId xmlns:a16="http://schemas.microsoft.com/office/drawing/2014/main" id="{940017BD-51C7-4F75-8805-49D1987A7B70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D4CA9-CB04-4EDF-A666-0FD518F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203200" y="38163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3.방향성 정립</a:t>
            </a:r>
          </a:p>
        </p:txBody>
      </p:sp>
      <p:graphicFrame>
        <p:nvGraphicFramePr>
          <p:cNvPr id="8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37271"/>
              </p:ext>
            </p:extLst>
          </p:nvPr>
        </p:nvGraphicFramePr>
        <p:xfrm>
          <a:off x="192405" y="2592705"/>
          <a:ext cx="11796395" cy="350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7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420">
                <a:tc gridSpan="3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단계별 방향성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단계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임 요소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초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 생성 및 조작법 숙지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터 생성, 튜토리얼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중반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 클리어 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메인 스토리, 일반 몬스터, 보스 몬스터, 맵, 일반 던전,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아이템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스킬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71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후반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스토리를 클리어하고 성장하는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서브 스토리,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제작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영약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다회차 플레이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후일담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캐릭터의 성장을 끝내고 스토리의 후일담을 보는 단계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히든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스토리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강화 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 레이드, 멀티 플레이,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Pvp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도장 깨기, 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비무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무도회, 업적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E9F766-CBF9-4A15-BDBB-563D953D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B674D7E4-5404-4D5F-A611-F7D07A948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26960"/>
              </p:ext>
            </p:extLst>
          </p:nvPr>
        </p:nvGraphicFramePr>
        <p:xfrm>
          <a:off x="203199" y="1064148"/>
          <a:ext cx="11796714" cy="141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916">
                  <a:extLst>
                    <a:ext uri="{9D8B030D-6E8A-4147-A177-3AD203B41FA5}">
                      <a16:colId xmlns:a16="http://schemas.microsoft.com/office/drawing/2014/main" val="2038893415"/>
                    </a:ext>
                  </a:extLst>
                </a:gridCol>
                <a:gridCol w="9845798">
                  <a:extLst>
                    <a:ext uri="{9D8B030D-6E8A-4147-A177-3AD203B41FA5}">
                      <a16:colId xmlns:a16="http://schemas.microsoft.com/office/drawing/2014/main" val="3963870604"/>
                    </a:ext>
                  </a:extLst>
                </a:gridCol>
              </a:tblGrid>
              <a:tr h="4730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게임이 추구하는 게임의 목적과 목표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06423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</a:t>
                      </a: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최종목적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현재 세계 각지에 괴물들이 창궐한 이유를 찾고 사건의 주동자를 쓰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러트</a:t>
                      </a:r>
                      <a:r>
                        <a:rPr lang="ko-KR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려 세상의 평화를 찾는 것.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448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플레이어의 목표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모든 보스의 공략과 모든 지역의 스토리를 클리어 하는 것.</a:t>
                      </a:r>
                      <a:endParaRPr lang="ko-KR" altLang="en-US" sz="16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11368"/>
                  </a:ext>
                </a:extLst>
              </a:tr>
            </a:tbl>
          </a:graphicData>
        </a:graphic>
      </p:graphicFrame>
      <p:sp>
        <p:nvSpPr>
          <p:cNvPr id="10" name="실행 단추: 문서 9">
            <a:hlinkClick r:id="rId3" action="ppaction://hlinksldjump"/>
            <a:extLst>
              <a:ext uri="{FF2B5EF4-FFF2-40B4-BE49-F238E27FC236}">
                <a16:creationId xmlns:a16="http://schemas.microsoft.com/office/drawing/2014/main" id="{F8283366-45B0-4C2A-B4BD-ACACB2970B55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-1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2" name="실행 단추: 문서 11">
            <a:hlinkClick r:id="rId4" action="ppaction://hlinksldjump"/>
            <a:extLst>
              <a:ext uri="{FF2B5EF4-FFF2-40B4-BE49-F238E27FC236}">
                <a16:creationId xmlns:a16="http://schemas.microsoft.com/office/drawing/2014/main" id="{7AD477DD-8631-4C5B-BC0A-0418748584E9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6470C45B-A901-4F87-A022-5E51A58CF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20955"/>
              </p:ext>
            </p:extLst>
          </p:nvPr>
        </p:nvGraphicFramePr>
        <p:xfrm>
          <a:off x="192088" y="1075308"/>
          <a:ext cx="6824174" cy="169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66">
                  <a:extLst>
                    <a:ext uri="{9D8B030D-6E8A-4147-A177-3AD203B41FA5}">
                      <a16:colId xmlns:a16="http://schemas.microsoft.com/office/drawing/2014/main" val="3960585485"/>
                    </a:ext>
                  </a:extLst>
                </a:gridCol>
                <a:gridCol w="5934808">
                  <a:extLst>
                    <a:ext uri="{9D8B030D-6E8A-4147-A177-3AD203B41FA5}">
                      <a16:colId xmlns:a16="http://schemas.microsoft.com/office/drawing/2014/main" val="3506115744"/>
                    </a:ext>
                  </a:extLst>
                </a:gridCol>
              </a:tblGrid>
              <a:tr h="45445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세계관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271768"/>
                  </a:ext>
                </a:extLst>
              </a:tr>
              <a:tr h="454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정파와 </a:t>
                      </a:r>
                      <a:r>
                        <a:rPr lang="ko-KR" altLang="en-US" dirty="0" err="1"/>
                        <a:t>사파</a:t>
                      </a:r>
                      <a:r>
                        <a:rPr lang="ko-KR" altLang="en-US" dirty="0"/>
                        <a:t> 간의 전쟁이 끝나고 약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 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263149"/>
                  </a:ext>
                </a:extLst>
              </a:tr>
              <a:tr h="784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공간적 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원령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요물 같은 괴물이 있고 무협과 술법이 있는 대륙에 동쪽 끝의 작은 나라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910941"/>
                  </a:ext>
                </a:extLst>
              </a:tr>
            </a:tbl>
          </a:graphicData>
        </a:graphic>
      </p:graphicFrame>
      <p:pic>
        <p:nvPicPr>
          <p:cNvPr id="15" name="WordPictureWatermark18">
            <a:extLst>
              <a:ext uri="{FF2B5EF4-FFF2-40B4-BE49-F238E27FC236}">
                <a16:creationId xmlns:a16="http://schemas.microsoft.com/office/drawing/2014/main" id="{8167FB20-2499-4E30-B31C-40A425E2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85" y="1075055"/>
            <a:ext cx="4424045" cy="237109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DB97CCC1-EE74-4F6C-A0E7-60221E42F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063063"/>
              </p:ext>
            </p:extLst>
          </p:nvPr>
        </p:nvGraphicFramePr>
        <p:xfrm>
          <a:off x="192088" y="3535603"/>
          <a:ext cx="11807825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무림계에 정파는 협을 중요시하여  올바른 길을 중요시 하고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사파는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무를 중요시하여 수단을 가리지 않기에 서로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간의 대립은 언제나 존재해 왔다. 크고 작은 충돌은 언제나 있었지만 얼마전 정체 모를 세력의 개입으로 정파와 </a:t>
                      </a:r>
                      <a:r>
                        <a:rPr lang="ko-KR" altLang="ko-KR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간에 큰 전쟁이 일어나고 무림 세력 자체가 크게 축소 되었다.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또한 도사들은 본래에도 숫자 자체가 많지 않아 큰 도움은 되지 못하고 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DDF85FD3-CCC6-44B2-892A-22E87ACDE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34120"/>
              </p:ext>
            </p:extLst>
          </p:nvPr>
        </p:nvGraphicFramePr>
        <p:xfrm>
          <a:off x="192088" y="4906934"/>
          <a:ext cx="11807825" cy="1548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825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399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토벌단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1149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현재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무림 세력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은 전쟁으로 세력이 크게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</a:rPr>
                        <a:t> 약화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</a:rPr>
                        <a:t>되어 괴물을 상대할 여력이 없고 군대는 이웃 나라에서 반란이 일어나 국경에 많은 병력을 집중하여 괴물 토벌에 많은 수의 병사를 배치할 수 없는 상황이다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처리하던 가장 큰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2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개의 세력들의 개입이 없어져 현재 나라에 괴물들이 창궐하여 전국 곳곳에서 괴물들로 인한 사건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사고의 숫자가 크게 늘어나 백성들과 일부 무림 세력들이 힘을 모아 괴물들을 상대하기 위한 사냥꾼 단체 토벌단을 만들었다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734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2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29565"/>
            <a:ext cx="37649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4.세계관 확립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7C789-F395-4291-9A2D-44F126A9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실행 단추: 문서 8">
            <a:hlinkClick r:id="rId3" action="ppaction://hlinksldjump"/>
            <a:extLst>
              <a:ext uri="{FF2B5EF4-FFF2-40B4-BE49-F238E27FC236}">
                <a16:creationId xmlns:a16="http://schemas.microsoft.com/office/drawing/2014/main" id="{4FB19F12-2FA3-4F14-879B-508FBBABE946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DEBCF9A7-33D5-43D0-A300-BFDE2C4CF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631354"/>
              </p:ext>
            </p:extLst>
          </p:nvPr>
        </p:nvGraphicFramePr>
        <p:xfrm>
          <a:off x="1401885" y="1231658"/>
          <a:ext cx="9378706" cy="4070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706">
                  <a:extLst>
                    <a:ext uri="{9D8B030D-6E8A-4147-A177-3AD203B41FA5}">
                      <a16:colId xmlns:a16="http://schemas.microsoft.com/office/drawing/2014/main" val="4084172700"/>
                    </a:ext>
                  </a:extLst>
                </a:gridCol>
              </a:tblGrid>
              <a:tr h="4125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시놉시스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71238"/>
                  </a:ext>
                </a:extLst>
              </a:tr>
              <a:tr h="3657959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예로부터 괴물들로 인한 사건은 끝이 없었지만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무림세력과 국가 그리고 소수의 사냥꾼들의 힘으로 해결이 가능한 수준이었다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전 대륙에서 큰 사건이 일어났다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달기라 불리는 요괴가 황제를 홀리고 제국의 뒤 흔들어 파멸로 이끌었고 결국 제국을 자신의 손에 넣게 된 것이다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하지만 제국을 자신의 손에 넣었음에도 달기는 만족하지 못하였고 세상을 모두 자신의 손에 넣기 위해 제국 주변의 나라들에 혼란을 일으키고 침략하여 자신의 손에 넣었다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반도의 나라 또한 달기의 수작으로 인하여 정파와 </a:t>
                      </a:r>
                      <a:r>
                        <a:rPr lang="ko-KR" altLang="en-US" sz="1600" dirty="0" err="1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간의 큰 마찰이 일어났고 그로인한 전쟁으로 인해 세력이 약화되고 제국의 군대를 이용하여 반도의 군대를 국경에 잡아 두었다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괴물들을 견제할 세력이 약해지자 지맥을 수 많은 괴물들이 미쳐 날뛰게 만들어 반도를 약화 시키고 있었다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무림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내에 정사 대전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으로 양쪽 세력이 크게 감소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하고 약 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년 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갑자기 늘어난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괴물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들이 마을을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습격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하여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가족과 친구들을 잃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고 괴물들에게 복수하기 위해 괴물들을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사냥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하는 사냥꾼이 된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방랑자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가 토벌단에 들어가 전국을 돌아 다니며 괴물로 인한 </a:t>
                      </a:r>
                      <a:r>
                        <a:rPr lang="ko-KR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사건, 사고</a:t>
                      </a:r>
                      <a:r>
                        <a:rPr lang="ko-KR" altLang="en-US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들을 해결하며 모든 사건의 배후에 어떠한 세력이 있다는 것을 눈치채고 추적 끝에 모든 사건의 흑막 달기를 처단하여 대륙에 평화를 가져온다</a:t>
                      </a:r>
                      <a:r>
                        <a:rPr lang="en-US" altLang="ko-KR" sz="1600" dirty="0"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.</a:t>
                      </a:r>
                      <a:endParaRPr lang="ko-KR" altLang="en-US" sz="1600" dirty="0"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8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5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.캐릭터</a:t>
            </a:r>
          </a:p>
        </p:txBody>
      </p:sp>
      <p:graphicFrame>
        <p:nvGraphicFramePr>
          <p:cNvPr id="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089045"/>
              </p:ext>
            </p:extLst>
          </p:nvPr>
        </p:nvGraphicFramePr>
        <p:xfrm>
          <a:off x="187325" y="1282116"/>
          <a:ext cx="8272145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2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194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캐릭터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이름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닉네임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플레이어 임의 설정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기본적으로 방랑자라고 불린다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5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성격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전체적으로 냉정 하지만 괴물에 관련된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일에는 복수귀적 면모를 보인다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9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과거 괴물들로 인해 가족과 친구를 잃은 방랑자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3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캐릭터에는 인간 남자와 여자가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장비는 전투 중 착용 및 해제할 수 없다.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무기는 주 설정과 보조 설정으로 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개 까지 설정할 수 있으며, 전투 중 자유롭게 변경할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무기 착용시 왼손과 오른손에 각각 1개씩 최대 2개를 장비할 수 있다.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모든 종류 무기를 사용할 수 있다. </a:t>
                      </a:r>
                      <a:endParaRPr lang="en-US" altLang="ko-KR" sz="16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다양한 방법으로 경험치를 얻어 경지를 올릴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 (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최대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8)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능력치는 레벨에 비례하여 최대 성장치가 존재한다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캐릭터의 경지가 오를 시 체력과 지구력이 일정량 상승하며 추가적인 수련 등의 방법으로 능력치들을 상승 시킬 수 있다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5" r="20814"/>
          <a:stretch>
            <a:fillRect/>
          </a:stretch>
        </p:blipFill>
        <p:spPr>
          <a:xfrm>
            <a:off x="8526780" y="1717040"/>
            <a:ext cx="1861820" cy="3506470"/>
          </a:xfrm>
          <a:prstGeom prst="rect">
            <a:avLst/>
          </a:prstGeom>
          <a:noFill/>
        </p:spPr>
      </p:pic>
      <p:pic>
        <p:nvPicPr>
          <p:cNvPr id="8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264"/>
          <a:stretch>
            <a:fillRect/>
          </a:stretch>
        </p:blipFill>
        <p:spPr>
          <a:xfrm>
            <a:off x="10463530" y="1700530"/>
            <a:ext cx="1492885" cy="3498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6641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flipH="1">
            <a:off x="192405" y="335280"/>
            <a:ext cx="37655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6.캐릭터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charset="0"/>
                <a:ea typeface="나눔스퀘어 ExtraBold" charset="0"/>
              </a:rPr>
              <a:t>능력치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097A5C-65DA-42A1-9F6D-09DE0D1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887A479-1FB4-4076-82AD-4520E3445CF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실행 단추: 문서 7">
            <a:hlinkClick r:id="rId3" action="ppaction://hlinksldjump"/>
            <a:extLst>
              <a:ext uri="{FF2B5EF4-FFF2-40B4-BE49-F238E27FC236}">
                <a16:creationId xmlns:a16="http://schemas.microsoft.com/office/drawing/2014/main" id="{B5112F00-038E-45A9-9EF4-2253F2E230F8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30462B4-61D2-4C54-9B09-C3AB0FBCD5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0" name="실행 단추: 문서 9">
            <a:hlinkClick r:id="rId4" action="ppaction://hlinksldjump"/>
            <a:extLst>
              <a:ext uri="{FF2B5EF4-FFF2-40B4-BE49-F238E27FC236}">
                <a16:creationId xmlns:a16="http://schemas.microsoft.com/office/drawing/2014/main" id="{D3B51300-8D01-42BA-8971-946BD61EBD1D}"/>
              </a:ext>
            </a:extLst>
          </p:cNvPr>
          <p:cNvSpPr/>
          <p:nvPr/>
        </p:nvSpPr>
        <p:spPr>
          <a:xfrm>
            <a:off x="11353800" y="6416675"/>
            <a:ext cx="646430" cy="441325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문서 개요</a:t>
            </a:r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51C90082-9A24-472A-83FC-C323AF64F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562919"/>
              </p:ext>
            </p:extLst>
          </p:nvPr>
        </p:nvGraphicFramePr>
        <p:xfrm>
          <a:off x="510540" y="1073785"/>
          <a:ext cx="874522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2" name="Rect 0">
            <a:extLst>
              <a:ext uri="{FF2B5EF4-FFF2-40B4-BE49-F238E27FC236}">
                <a16:creationId xmlns:a16="http://schemas.microsoft.com/office/drawing/2014/main" id="{CF77A6BB-C7AA-4B0A-8A17-050E7CC3BAF6}"/>
              </a:ext>
            </a:extLst>
          </p:cNvPr>
          <p:cNvCxnSpPr/>
          <p:nvPr/>
        </p:nvCxnSpPr>
        <p:spPr>
          <a:xfrm>
            <a:off x="0" y="975360"/>
            <a:ext cx="12193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30</Pages>
  <Paragraphs>766</Paragraphs>
  <Words>2783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Saebyeol Yu</dc:creator>
  <cp:lastModifiedBy>yjk0401</cp:lastModifiedBy>
  <dc:title>PowerPoint 프레젠테이션</dc:title>
  <cp:version>9.103.97.45139</cp:version>
  <dcterms:modified xsi:type="dcterms:W3CDTF">2023-11-10T10:49:22Z</dcterms:modified>
</cp:coreProperties>
</file>